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99" r:id="rId2"/>
    <p:sldId id="1106" r:id="rId3"/>
    <p:sldId id="1116" r:id="rId4"/>
    <p:sldId id="1117" r:id="rId5"/>
    <p:sldId id="1119" r:id="rId6"/>
    <p:sldId id="1121" r:id="rId7"/>
    <p:sldId id="1120" r:id="rId8"/>
    <p:sldId id="1122" r:id="rId9"/>
    <p:sldId id="1123" r:id="rId10"/>
    <p:sldId id="1124" r:id="rId11"/>
    <p:sldId id="1125" r:id="rId12"/>
    <p:sldId id="1126" r:id="rId13"/>
    <p:sldId id="1128" r:id="rId14"/>
    <p:sldId id="11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EEF0EE"/>
    <a:srgbClr val="B042C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1B208-9E17-45EA-B02B-9050EB1EE39F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F5C17-272E-4ECD-9413-300506FC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6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1239838"/>
            <a:ext cx="5956300" cy="3351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ko-KR" dirty="0"/>
          </a:p>
        </p:txBody>
      </p:sp>
      <p:sp>
        <p:nvSpPr>
          <p:cNvPr id="348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F3D0C4-9406-4C53-8351-897AC66BB06A}" type="slidenum">
              <a:rPr lang="ko-KR" altLang="en-US">
                <a:ea typeface="굴림" charset="-127"/>
              </a:rPr>
              <a:pPr/>
              <a:t>1</a:t>
            </a:fld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100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human visual perception is highly adapted for extracting structural information from a scene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F5C17-272E-4ECD-9413-300506FC5C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69C9-8245-43C9-BCBB-0B4FEEBF0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817C0-00BF-434E-95B4-E22654B0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208DA-F0CA-42D0-B268-CDF6897D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6B78D-E127-460B-93EB-9441EE71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C56BA-E252-49A6-B6E2-DD988088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4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5AC2-2A10-4FD0-AE8A-B20D2C2E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2DE50-D81D-4DDC-9145-815A2FA2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EBCB8-0F7A-40D0-BFA5-D1D17B97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91913-EA88-4931-A293-0AFBA46F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8579D-C256-48E6-9BD3-3A8FF9FC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91BC2-56BC-47EF-91EF-CB018FD5C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A9518-F0CE-4D87-B3E5-2A2E2B5A6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C2F50-D1F0-4700-9214-34F75A6E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20BA-CC7A-4FC2-9C3C-89BF63B5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E61B2-3B66-4945-A9C1-A19C007D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5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3A765-622A-4AD8-8E16-2CE7EE931B83}" type="datetimeFigureOut">
              <a:rPr lang="ko-KR" altLang="en-US" smtClean="0"/>
              <a:t>2021-11-20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25CE-C561-4718-B840-29472B3A627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1"/>
            <a:ext cx="12192000" cy="623944"/>
          </a:xfrm>
          <a:prstGeom prst="rect">
            <a:avLst/>
          </a:prstGeom>
          <a:gradFill rotWithShape="0">
            <a:gsLst>
              <a:gs pos="0">
                <a:srgbClr val="3333CC">
                  <a:lumMod val="75000"/>
                </a:srgbClr>
              </a:gs>
              <a:gs pos="90000">
                <a:srgbClr val="3333CC">
                  <a:lumMod val="40000"/>
                  <a:lumOff val="6000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lvl="0" latinLnBrk="0">
              <a:defRPr/>
            </a:pPr>
            <a:endParaRPr kumimoji="0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11522075" y="6400005"/>
            <a:ext cx="57785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358FE11D-B863-4A72-AC01-D1B87624D533}" type="slidenum">
              <a:rPr lang="en-US" altLang="ko-KR" sz="1200">
                <a:solidFill>
                  <a:srgbClr val="000099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ko-KR" sz="1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9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38E5-3E34-4743-9173-764D5736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A7C-9AF9-4693-80D3-7B825F88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8E6A-31EB-4633-8A44-BC2781F2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A00D3-1F47-443D-A319-99076377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4A50A-744A-40B3-AAD5-403772FA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42BA-65DB-4376-A92C-3F9CE619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69486-238A-4065-81F3-28BD3A96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245F-DF87-4B67-A78D-986DF282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FD5E-3B44-4D27-9446-537654E9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CEC79-6F69-4814-9775-108152E2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9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43CF-A2F8-4DA6-9F33-7E251084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EB30-C6E1-4442-9728-441A1AF76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D7E2-7E99-4801-81D0-1E5A4646E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4FD76-3A6B-4E0F-B781-9B9C215F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854BB-6E3B-4EE4-A2E3-0F7F8583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A7F3-6981-4A47-88A4-C96F4BD0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A633-9549-4A59-90C7-5D4ED5CD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4DCCE-C12C-4A13-BE8B-5E41282E0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1096E-1990-49EC-98A9-24A81C338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CAAEC-1A59-408E-BD39-C8B07B76F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A97D2-688F-4C54-BB92-52E43D994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A04F8-74DD-450A-B628-FE30FBC8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4142E-CCD7-4010-8F51-85BFC3E6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A2B33-06B0-455B-9F87-A7DB2BF1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DFBF5-F947-4AA1-ACAA-70DA4E9E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453C-C793-4D32-B7F0-F267232A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52E09-8A68-494C-B298-DE750138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9FAE7-A5AE-445D-A9D6-2BF9E48F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B2713-D0D4-4524-8AE3-BDA5C0CF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B0B8B-3C4D-4A3F-B8BB-C9C16A4D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2B0EA-5AD6-4627-BAE4-2E434D8D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4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CF9F-E47D-462D-8857-1E4376EB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DC35-979D-42F4-BFBF-9CCF90ED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C5347-5AAB-42DE-B696-C2E48C4B2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7EBC-9BF1-4A39-9498-B5B47BAB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977C7-0F78-4D22-92CC-1F72CEE3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0ADAE-DB1E-4B05-BCA0-9105C10BE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4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07A7-9E8F-41D6-93C5-1D9D86C2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33E18-1680-4C2B-BBC1-527E6CD72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94F14-10A1-4517-9542-AE8C5918F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D7CFB-2C74-4F1D-BC6C-C3268D48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758DB-8D5C-478D-9DDA-C33D02BA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6AB01-4139-4380-8D8B-0FD7A019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EC3B9-554B-4046-B782-B3F6B0FD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F0616-FC59-4422-9932-5E0219AFB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AE8F3-B2C2-4459-956F-55C33330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018A-083F-40A7-9065-B79C68AD2B7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6F247-9BE8-4439-9CB0-7075B177C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0BCC6-A28E-48A7-A07D-221FA1937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3.mp4"/><Relationship Id="rId7" Type="http://schemas.openxmlformats.org/officeDocument/2006/relationships/image" Target="../media/image21.png"/><Relationship Id="rId2" Type="http://schemas.microsoft.com/office/2007/relationships/media" Target="../media/media13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962258" y="796748"/>
            <a:ext cx="10267485" cy="2664296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  <a:t>Neural </a:t>
            </a:r>
            <a:r>
              <a:rPr lang="en-US" altLang="ko-KR" sz="4000" b="1" dirty="0" err="1">
                <a:solidFill>
                  <a:srgbClr val="00009A"/>
                </a:solidFill>
                <a:cs typeface="Tahoma" panose="020B0604030504040204" pitchFamily="34" charset="0"/>
              </a:rPr>
              <a:t>Supersampling</a:t>
            </a:r>
            <a: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  <a:t> for real-time rendering</a:t>
            </a:r>
            <a:b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</a:br>
            <a:r>
              <a:rPr lang="en-US" altLang="ko-KR" sz="2800" b="1" dirty="0">
                <a:solidFill>
                  <a:srgbClr val="00009A"/>
                </a:solidFill>
                <a:cs typeface="Tahoma" panose="020B0604030504040204" pitchFamily="34" charset="0"/>
              </a:rPr>
              <a:t>SIGGRAPH 2020</a:t>
            </a:r>
            <a:b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</a:br>
            <a:r>
              <a:rPr lang="en-US" altLang="ko-KR" sz="3300" b="1" dirty="0">
                <a:solidFill>
                  <a:srgbClr val="00009A"/>
                </a:solidFill>
                <a:cs typeface="Tahoma" panose="020B0604030504040204" pitchFamily="34" charset="0"/>
              </a:rPr>
              <a:t>CS482 – Interactive Computer Graphics</a:t>
            </a:r>
            <a:br>
              <a:rPr lang="en-US" altLang="ko-KR" sz="2500" dirty="0"/>
            </a:br>
            <a:endParaRPr lang="ko-KR" altLang="en-US" sz="2500" dirty="0">
              <a:solidFill>
                <a:srgbClr val="00009A"/>
              </a:solidFill>
            </a:endParaRPr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1524000" y="4021394"/>
            <a:ext cx="9144000" cy="22081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000" dirty="0">
                <a:solidFill>
                  <a:srgbClr val="00009A"/>
                </a:solidFill>
                <a:latin typeface="굴림" panose="020B0600000101010101" pitchFamily="50" charset="-127"/>
                <a:ea typeface="굴림" panose="020B0600000101010101" pitchFamily="50" charset="-127"/>
                <a:cs typeface="Tahoma" pitchFamily="34" charset="0"/>
              </a:rPr>
              <a:t>YUAN QIAODI</a:t>
            </a:r>
            <a:endParaRPr lang="en-US" altLang="ko-KR" sz="3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altLang="ko-KR" sz="2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altLang="ko-KR" sz="2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altLang="ko-KR" sz="2000" b="1" dirty="0">
                <a:solidFill>
                  <a:srgbClr val="00009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Department of Mechanical Engineering</a:t>
            </a:r>
          </a:p>
          <a:p>
            <a:pPr>
              <a:defRPr/>
            </a:pPr>
            <a:r>
              <a:rPr lang="en-US" altLang="ko-KR" sz="2000" b="1" dirty="0">
                <a:solidFill>
                  <a:srgbClr val="00009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Korea Advanced Institute of Science and Technology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D8FB1D-4EE4-4C56-9622-A89D583C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2134" y="6476412"/>
            <a:ext cx="2057400" cy="365125"/>
          </a:xfrm>
        </p:spPr>
        <p:txBody>
          <a:bodyPr/>
          <a:lstStyle/>
          <a:p>
            <a:fld id="{41D37830-1A68-412E-B71D-676BA442DE2F}" type="slidenum">
              <a:rPr lang="ko-KR" altLang="en-US" smtClean="0"/>
              <a:t>1</a:t>
            </a:fld>
            <a:endParaRPr lang="ko-KR" alt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D6569C-BF80-4741-B520-9737E16B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1C8B55-1AF8-4BCE-A46C-67889ADA34AB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E5D96-BAF9-4739-9784-70B31F62A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39" y="2196605"/>
            <a:ext cx="7061697" cy="280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C76B4-46F0-46B5-9B3D-5806CA50DD37}"/>
              </a:ext>
            </a:extLst>
          </p:cNvPr>
          <p:cNvSpPr txBox="1"/>
          <p:nvPr/>
        </p:nvSpPr>
        <p:spPr>
          <a:xfrm>
            <a:off x="203170" y="2828835"/>
            <a:ext cx="2080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Feature of current frame + reweighted features of previous frame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B83BC-FE79-48AE-99F1-45A85A8A79DE}"/>
              </a:ext>
            </a:extLst>
          </p:cNvPr>
          <p:cNvSpPr txBox="1"/>
          <p:nvPr/>
        </p:nvSpPr>
        <p:spPr>
          <a:xfrm>
            <a:off x="5561901" y="1676378"/>
            <a:ext cx="244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Unet</a:t>
            </a:r>
            <a:r>
              <a:rPr lang="en-US" altLang="zh-CN" dirty="0"/>
              <a:t>[1]</a:t>
            </a:r>
            <a:endParaRPr lang="zh-CN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6E24D-C965-41FB-AA4E-E272C81861D9}"/>
              </a:ext>
            </a:extLst>
          </p:cNvPr>
          <p:cNvSpPr/>
          <p:nvPr/>
        </p:nvSpPr>
        <p:spPr>
          <a:xfrm>
            <a:off x="203170" y="6306164"/>
            <a:ext cx="1127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[1] </a:t>
            </a:r>
            <a:r>
              <a:rPr lang="en-US" altLang="zh-CN" sz="1200" dirty="0" err="1">
                <a:solidFill>
                  <a:srgbClr val="333333"/>
                </a:solidFill>
                <a:latin typeface="Source Sans Pro" panose="020B0604020202020204" pitchFamily="34" charset="0"/>
              </a:rPr>
              <a:t>Ronneberger</a:t>
            </a:r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 O., Fischer P., </a:t>
            </a:r>
            <a:r>
              <a:rPr lang="en-US" altLang="zh-CN" sz="1200" dirty="0" err="1">
                <a:solidFill>
                  <a:srgbClr val="333333"/>
                </a:solidFill>
                <a:latin typeface="Source Sans Pro" panose="020B0604020202020204" pitchFamily="34" charset="0"/>
              </a:rPr>
              <a:t>Brox</a:t>
            </a:r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 T. (2015) U-Net: Convolutional Networks for Biomedical Image Segmentation. In: </a:t>
            </a:r>
            <a:r>
              <a:rPr lang="en-US" altLang="zh-CN" sz="1200" dirty="0" err="1">
                <a:solidFill>
                  <a:srgbClr val="333333"/>
                </a:solidFill>
                <a:latin typeface="Source Sans Pro" panose="020B0604020202020204" pitchFamily="34" charset="0"/>
              </a:rPr>
              <a:t>Navab</a:t>
            </a:r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 N., </a:t>
            </a:r>
            <a:r>
              <a:rPr lang="en-US" altLang="zh-CN" sz="1200" dirty="0" err="1">
                <a:solidFill>
                  <a:srgbClr val="333333"/>
                </a:solidFill>
                <a:latin typeface="Source Sans Pro" panose="020B0604020202020204" pitchFamily="34" charset="0"/>
              </a:rPr>
              <a:t>Hornegger</a:t>
            </a:r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 J., Wells W., </a:t>
            </a:r>
            <a:r>
              <a:rPr lang="en-US" altLang="zh-CN" sz="1200" dirty="0" err="1">
                <a:solidFill>
                  <a:srgbClr val="333333"/>
                </a:solidFill>
                <a:latin typeface="Source Sans Pro" panose="020B0604020202020204" pitchFamily="34" charset="0"/>
              </a:rPr>
              <a:t>Frangi</a:t>
            </a:r>
            <a:r>
              <a:rPr lang="en-US" altLang="zh-CN" sz="1200" dirty="0">
                <a:solidFill>
                  <a:srgbClr val="333333"/>
                </a:solidFill>
                <a:latin typeface="Source Sans Pro" panose="020B0604020202020204" pitchFamily="34" charset="0"/>
              </a:rPr>
              <a:t> A. (eds) Medical Image Computing and Computer-Assisted Intervention – MICCAI 2015. MICCAI 2015. Lecture Notes in Computer Science, vol 9351. Springer</a:t>
            </a:r>
            <a:endParaRPr lang="zh-CN" alt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4752F-E9F5-4A4D-B9DF-AF83DA450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152" y="2271711"/>
            <a:ext cx="2171700" cy="23145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E028AA-104C-4FBD-BD89-55F042AB79B9}"/>
              </a:ext>
            </a:extLst>
          </p:cNvPr>
          <p:cNvCxnSpPr>
            <a:cxnSpLocks/>
          </p:cNvCxnSpPr>
          <p:nvPr/>
        </p:nvCxnSpPr>
        <p:spPr>
          <a:xfrm>
            <a:off x="9286613" y="3496112"/>
            <a:ext cx="3187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2739E94-9A6D-41FF-974B-9573AD9B2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4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4"/>
    </mc:Choice>
    <mc:Fallback>
      <p:transition spd="slow" advTm="2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29E0F-0F91-42A2-873F-26C003808BB3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DDAED-AC0C-42DE-9618-8A8A7687D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43" y="891374"/>
            <a:ext cx="5000625" cy="742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A0FA4D-EE78-48D2-A048-FA2A61E876F2}"/>
                  </a:ext>
                </a:extLst>
              </p:cNvPr>
              <p:cNvSpPr txBox="1"/>
              <p:nvPr/>
            </p:nvSpPr>
            <p:spPr>
              <a:xfrm>
                <a:off x="790343" y="1740023"/>
                <a:ext cx="6844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x: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network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output,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dirty="0"/>
                  <a:t>:reference high resolution image </a:t>
                </a:r>
                <a:endParaRPr lang="zh-CN" alt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A0FA4D-EE78-48D2-A048-FA2A61E87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43" y="1740023"/>
                <a:ext cx="6844453" cy="369332"/>
              </a:xfrm>
              <a:prstGeom prst="rect">
                <a:avLst/>
              </a:prstGeom>
              <a:blipFill>
                <a:blip r:embed="rId6"/>
                <a:stretch>
                  <a:fillRect l="-80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08DF30D-70DC-423A-B877-5323F737B9FB}"/>
              </a:ext>
            </a:extLst>
          </p:cNvPr>
          <p:cNvSpPr txBox="1"/>
          <p:nvPr/>
        </p:nvSpPr>
        <p:spPr>
          <a:xfrm>
            <a:off x="790343" y="3355071"/>
            <a:ext cx="37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SSIM: structural similarity index </a:t>
            </a:r>
            <a:r>
              <a:rPr lang="en-US" altLang="zh-CN" sz="1200" dirty="0"/>
              <a:t>[1]</a:t>
            </a:r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F3DF8-8C4F-4C09-A0F6-6EFA6AA0C740}"/>
              </a:ext>
            </a:extLst>
          </p:cNvPr>
          <p:cNvSpPr/>
          <p:nvPr/>
        </p:nvSpPr>
        <p:spPr>
          <a:xfrm>
            <a:off x="257451" y="5906055"/>
            <a:ext cx="11239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[1] Zhou Wang, A. C. </a:t>
            </a:r>
            <a:r>
              <a:rPr lang="en-US" altLang="zh-CN" sz="1200" dirty="0" err="1">
                <a:solidFill>
                  <a:srgbClr val="333333"/>
                </a:solidFill>
                <a:latin typeface="Arial" panose="020B0604020202020204" pitchFamily="34" charset="0"/>
              </a:rPr>
              <a:t>Bovik</a:t>
            </a:r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, H. R. Sheikh and E. P. </a:t>
            </a:r>
            <a:r>
              <a:rPr lang="en-US" altLang="zh-CN" sz="1200" dirty="0" err="1">
                <a:solidFill>
                  <a:srgbClr val="333333"/>
                </a:solidFill>
                <a:latin typeface="Arial" panose="020B0604020202020204" pitchFamily="34" charset="0"/>
              </a:rPr>
              <a:t>Simoncelli</a:t>
            </a:r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, "Image quality assessment: from error visibility to structural similarity," in </a:t>
            </a:r>
            <a:r>
              <a:rPr lang="en-US" altLang="zh-CN" sz="1200" i="1" dirty="0">
                <a:solidFill>
                  <a:srgbClr val="333333"/>
                </a:solidFill>
                <a:latin typeface="Arial" panose="020B0604020202020204" pitchFamily="34" charset="0"/>
              </a:rPr>
              <a:t>IEEE Transactions on Image Processing</a:t>
            </a:r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, vol. 13, no. 4, pp. 600-612, April 2004</a:t>
            </a:r>
          </a:p>
          <a:p>
            <a:r>
              <a:rPr lang="en-US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[2] </a:t>
            </a:r>
            <a:r>
              <a:rPr lang="en-US" altLang="zh-CN" sz="1200" dirty="0"/>
              <a:t>Johnson J., </a:t>
            </a:r>
            <a:r>
              <a:rPr lang="en-US" altLang="zh-CN" sz="1200" dirty="0" err="1"/>
              <a:t>Alahi</a:t>
            </a:r>
            <a:r>
              <a:rPr lang="en-US" altLang="zh-CN" sz="1200" dirty="0"/>
              <a:t> A., Fei-Fei L. (2016) Perceptual Losses for Real-Time Style Transfer and Super-Resolution. In: </a:t>
            </a:r>
            <a:r>
              <a:rPr lang="en-US" altLang="zh-CN" sz="1200" dirty="0" err="1"/>
              <a:t>Leibe</a:t>
            </a:r>
            <a:r>
              <a:rPr lang="en-US" altLang="zh-CN" sz="1200" dirty="0"/>
              <a:t> B., </a:t>
            </a:r>
            <a:r>
              <a:rPr lang="en-US" altLang="zh-CN" sz="1200" dirty="0" err="1"/>
              <a:t>Matas</a:t>
            </a:r>
            <a:r>
              <a:rPr lang="en-US" altLang="zh-CN" sz="1200" dirty="0"/>
              <a:t> J., </a:t>
            </a:r>
            <a:r>
              <a:rPr lang="en-US" altLang="zh-CN" sz="1200" dirty="0" err="1"/>
              <a:t>Sebe</a:t>
            </a:r>
            <a:r>
              <a:rPr lang="en-US" altLang="zh-CN" sz="1200" dirty="0"/>
              <a:t> N., Welling M. (eds) Computer Vision – ECCV 2016. ECCV 2016. Lecture Notes in Computer Science, vol 9906. Springer</a:t>
            </a:r>
            <a:endParaRPr lang="zh-CN" altLang="en-US" sz="120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4A3C63C-9481-4529-8780-72B2AA8BDF44}"/>
              </a:ext>
            </a:extLst>
          </p:cNvPr>
          <p:cNvSpPr/>
          <p:nvPr/>
        </p:nvSpPr>
        <p:spPr>
          <a:xfrm>
            <a:off x="4270504" y="3089200"/>
            <a:ext cx="283971" cy="1041635"/>
          </a:xfrm>
          <a:prstGeom prst="leftBrace">
            <a:avLst>
              <a:gd name="adj1" fmla="val 2552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760DF-5DB2-4B27-AF2F-0418CC8F4A5A}"/>
              </a:ext>
            </a:extLst>
          </p:cNvPr>
          <p:cNvSpPr txBox="1"/>
          <p:nvPr/>
        </p:nvSpPr>
        <p:spPr>
          <a:xfrm>
            <a:off x="4580877" y="2904534"/>
            <a:ext cx="2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Luminance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8B136-42E0-49B6-B8AF-71AA931114D6}"/>
              </a:ext>
            </a:extLst>
          </p:cNvPr>
          <p:cNvSpPr txBox="1"/>
          <p:nvPr/>
        </p:nvSpPr>
        <p:spPr>
          <a:xfrm>
            <a:off x="4580876" y="3342716"/>
            <a:ext cx="2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contrast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41A4D-BC54-493E-9829-C7A4EBEA8758}"/>
              </a:ext>
            </a:extLst>
          </p:cNvPr>
          <p:cNvSpPr txBox="1"/>
          <p:nvPr/>
        </p:nvSpPr>
        <p:spPr>
          <a:xfrm>
            <a:off x="4580875" y="3824699"/>
            <a:ext cx="2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structure</a:t>
            </a:r>
            <a:endParaRPr lang="zh-CN" alt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22BD679-3BF1-4878-A225-D066A9CE6A75}"/>
              </a:ext>
            </a:extLst>
          </p:cNvPr>
          <p:cNvSpPr/>
          <p:nvPr/>
        </p:nvSpPr>
        <p:spPr>
          <a:xfrm>
            <a:off x="3373515" y="825623"/>
            <a:ext cx="2521258" cy="8455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2CCE52-8BCE-49D8-B320-DA217969ECFD}"/>
              </a:ext>
            </a:extLst>
          </p:cNvPr>
          <p:cNvCxnSpPr/>
          <p:nvPr/>
        </p:nvCxnSpPr>
        <p:spPr>
          <a:xfrm>
            <a:off x="6019060" y="1260629"/>
            <a:ext cx="452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0E2D72-1C5F-4A9B-B216-30CBAEFAF458}"/>
              </a:ext>
            </a:extLst>
          </p:cNvPr>
          <p:cNvSpPr txBox="1"/>
          <p:nvPr/>
        </p:nvSpPr>
        <p:spPr>
          <a:xfrm>
            <a:off x="6596107" y="1102668"/>
            <a:ext cx="520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Perceptual loss from a pretrained VGG-16 network</a:t>
            </a:r>
            <a:r>
              <a:rPr lang="en-US" altLang="zh-CN" sz="1200" dirty="0"/>
              <a:t>[2]</a:t>
            </a:r>
            <a:endParaRPr lang="zh-CN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50ACE3-D3C5-46ED-B91A-F6316B89D3E0}"/>
              </a:ext>
            </a:extLst>
          </p:cNvPr>
          <p:cNvSpPr/>
          <p:nvPr/>
        </p:nvSpPr>
        <p:spPr>
          <a:xfrm>
            <a:off x="6676008" y="2939149"/>
            <a:ext cx="4172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pre-trained image classification network have already learned to encode the perceptual and semantic information 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273CF-0C67-4940-9CAD-44DB7A193B81}"/>
              </a:ext>
            </a:extLst>
          </p:cNvPr>
          <p:cNvSpPr txBox="1"/>
          <p:nvPr/>
        </p:nvSpPr>
        <p:spPr>
          <a:xfrm>
            <a:off x="6676008" y="1682305"/>
            <a:ext cx="4820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Aim: </a:t>
            </a:r>
            <a:r>
              <a:rPr lang="en-US" altLang="zh-CN" dirty="0"/>
              <a:t>measure perceptual and semantic differences between images</a:t>
            </a: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D7D524-EBF5-4FE6-80B2-7A0E5E96F92E}"/>
              </a:ext>
            </a:extLst>
          </p:cNvPr>
          <p:cNvSpPr txBox="1"/>
          <p:nvPr/>
        </p:nvSpPr>
        <p:spPr>
          <a:xfrm>
            <a:off x="870012" y="4628328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w=0.1</a:t>
            </a:r>
            <a:endParaRPr lang="zh-CN" altLang="en-US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2A9D876-0183-4204-A6A0-364025F02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89"/>
    </mc:Choice>
    <mc:Fallback>
      <p:transition spd="slow" advTm="7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92326-E41A-4734-9F89-EF48DDD30E92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54C6C-E101-4E67-B451-D1A6CF1A4BCE}"/>
              </a:ext>
            </a:extLst>
          </p:cNvPr>
          <p:cNvSpPr txBox="1"/>
          <p:nvPr/>
        </p:nvSpPr>
        <p:spPr>
          <a:xfrm>
            <a:off x="710214" y="985421"/>
            <a:ext cx="585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Time efficiency:</a:t>
            </a:r>
          </a:p>
          <a:p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7C49A-15E2-40B1-B507-AFEA78E47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93" y="1490648"/>
            <a:ext cx="5534025" cy="1457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88917-8473-4A81-AD45-F1280437C39F}"/>
              </a:ext>
            </a:extLst>
          </p:cNvPr>
          <p:cNvSpPr txBox="1"/>
          <p:nvPr/>
        </p:nvSpPr>
        <p:spPr>
          <a:xfrm>
            <a:off x="7075503" y="1729406"/>
            <a:ext cx="441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Our-Fast: </a:t>
            </a:r>
            <a:r>
              <a:rPr lang="en-US" altLang="zh-CN" dirty="0" err="1"/>
              <a:t>Unet</a:t>
            </a:r>
            <a:r>
              <a:rPr lang="en-US" altLang="zh-CN" dirty="0"/>
              <a:t> output channel (except final ) of each layer reduced by 50%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F2A5E-B570-4997-BBA3-89A98F9DE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059" y="3716137"/>
            <a:ext cx="4581525" cy="200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D75E1-466A-458B-B23B-301B532AA64C}"/>
              </a:ext>
            </a:extLst>
          </p:cNvPr>
          <p:cNvSpPr txBox="1"/>
          <p:nvPr/>
        </p:nvSpPr>
        <p:spPr>
          <a:xfrm>
            <a:off x="1056443" y="3284738"/>
            <a:ext cx="387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Break down of each module</a:t>
            </a:r>
            <a:endParaRPr lang="zh-CN" alt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C6BB968-7F42-4BD5-B46D-AF2314DB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7"/>
    </mc:Choice>
    <mc:Fallback>
      <p:transition spd="slow" advTm="3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7152D7-477D-4B3B-9B5E-DFB49C6B3108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Result</a:t>
            </a:r>
          </a:p>
        </p:txBody>
      </p:sp>
      <p:pic>
        <p:nvPicPr>
          <p:cNvPr id="3" name="录制_2021_11_21_00_13_46_696">
            <a:hlinkClick r:id="" action="ppaction://media"/>
            <a:extLst>
              <a:ext uri="{FF2B5EF4-FFF2-40B4-BE49-F238E27FC236}">
                <a16:creationId xmlns:a16="http://schemas.microsoft.com/office/drawing/2014/main" id="{000DEE1B-E717-46FA-8F28-BB329D5329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4214" y="892159"/>
            <a:ext cx="7742345" cy="486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7CB630-1DEE-4225-978B-779C7302295D}"/>
              </a:ext>
            </a:extLst>
          </p:cNvPr>
          <p:cNvSpPr/>
          <p:nvPr/>
        </p:nvSpPr>
        <p:spPr>
          <a:xfrm>
            <a:off x="402453" y="6198232"/>
            <a:ext cx="1090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[1] Bee Lim, 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Sanghyun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Son, 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Heewon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Kim, 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Seungjun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Nah, and 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Kyoung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Mu Lee. 2017. Enhanced deep residual networks for single image super-resolution. In Proceedings</a:t>
            </a:r>
          </a:p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of the IEEE Conference on Computer Vision and Pattern Recognition Workshops. 136–144.</a:t>
            </a:r>
          </a:p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[2] https://dl.acm.org/doi/abs/10.1145/3386569.3392376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CEF902-B39E-445B-98D0-056006A586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23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68"/>
    </mc:Choice>
    <mc:Fallback>
      <p:transition spd="slow" advTm="7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690" objId="3"/>
        <p14:triggerEvt type="onClick" time="17690" objId="3"/>
        <p14:stopEvt time="70268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3D4CC0-643A-45DE-A78F-43CD26AB78EB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BD574-B1C3-4538-89AE-D93481FE207A}"/>
              </a:ext>
            </a:extLst>
          </p:cNvPr>
          <p:cNvSpPr txBox="1"/>
          <p:nvPr/>
        </p:nvSpPr>
        <p:spPr>
          <a:xfrm>
            <a:off x="630315" y="994299"/>
            <a:ext cx="9197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Generalization: gracefully degrade in quality outside of the trained domain</a:t>
            </a:r>
          </a:p>
          <a:p>
            <a:endParaRPr lang="en-US" altLang="zh-CN" dirty="0"/>
          </a:p>
          <a:p>
            <a:r>
              <a:rPr lang="en-US" altLang="zh-CN" dirty="0"/>
              <a:t>Failed in multi-frame inputs contain too little information (extreme aliasing)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F6533-2686-4958-A18B-B6AD370F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5"/>
          <a:stretch/>
        </p:blipFill>
        <p:spPr>
          <a:xfrm>
            <a:off x="2466697" y="2733074"/>
            <a:ext cx="6460577" cy="202535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BB7A4B-3A42-40BA-9F65-B3B173461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73"/>
    </mc:Choice>
    <mc:Fallback>
      <p:transition spd="slow" advTm="3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FA0C5-D0BE-456D-8291-B2C8F9960B15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D585F-A55E-432E-9D5F-D729F117EEFD}"/>
              </a:ext>
            </a:extLst>
          </p:cNvPr>
          <p:cNvSpPr txBox="1"/>
          <p:nvPr/>
        </p:nvSpPr>
        <p:spPr>
          <a:xfrm>
            <a:off x="370934" y="879894"/>
            <a:ext cx="912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 resolutions and demands for photorealistic visual quality is increasing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6DACD-F314-4CB5-B69F-FAD933719BCC}"/>
              </a:ext>
            </a:extLst>
          </p:cNvPr>
          <p:cNvSpPr txBox="1"/>
          <p:nvPr/>
        </p:nvSpPr>
        <p:spPr>
          <a:xfrm>
            <a:off x="121911" y="6367720"/>
            <a:ext cx="1131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</a:t>
            </a:r>
            <a:r>
              <a:rPr lang="en-US" altLang="zh-CN" sz="1200" dirty="0"/>
              <a:t>Lei Xiao, Salah Nouri, Matt Chapman, Alexander Fix, Douglas </a:t>
            </a:r>
            <a:r>
              <a:rPr lang="en-US" altLang="zh-CN" sz="1200" dirty="0" err="1"/>
              <a:t>Lanman</a:t>
            </a:r>
            <a:r>
              <a:rPr lang="en-US" altLang="zh-CN" sz="1200" dirty="0"/>
              <a:t>, and Anton </a:t>
            </a:r>
            <a:r>
              <a:rPr lang="en-US" altLang="zh-CN" sz="1200" dirty="0" err="1"/>
              <a:t>Kaplanyan</a:t>
            </a:r>
            <a:r>
              <a:rPr lang="en-US" altLang="zh-CN" sz="1200" dirty="0"/>
              <a:t>. 2020. Neural </a:t>
            </a:r>
            <a:r>
              <a:rPr lang="en-US" altLang="zh-CN" sz="1200" dirty="0" err="1"/>
              <a:t>supersampling</a:t>
            </a:r>
            <a:r>
              <a:rPr lang="en-US" altLang="zh-CN" sz="1200" dirty="0"/>
              <a:t> for real-time rendering. ACM Trans. Graph. 39, 4, Article 142 (July 2020), 12 pages.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39B26-2DDA-483E-B8ED-5D04A0A0D10C}"/>
              </a:ext>
            </a:extLst>
          </p:cNvPr>
          <p:cNvSpPr txBox="1"/>
          <p:nvPr/>
        </p:nvSpPr>
        <p:spPr>
          <a:xfrm>
            <a:off x="370933" y="1274341"/>
            <a:ext cx="1157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virtual reality headsets: </a:t>
            </a:r>
            <a:r>
              <a:rPr lang="en-US" dirty="0">
                <a:solidFill>
                  <a:srgbClr val="FF0000"/>
                </a:solidFill>
              </a:rPr>
              <a:t>2880x1600 pixels at 90-144Hz</a:t>
            </a:r>
            <a:r>
              <a:rPr lang="en-US" dirty="0"/>
              <a:t>, recent gaming monitor: </a:t>
            </a:r>
            <a:r>
              <a:rPr lang="en-US" dirty="0">
                <a:solidFill>
                  <a:srgbClr val="FF0000"/>
                </a:solidFill>
              </a:rPr>
              <a:t>3840x2160 pixels at 144Hz</a:t>
            </a:r>
            <a:r>
              <a:rPr lang="en-US" sz="1200" dirty="0"/>
              <a:t>[1]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F0B58-DE95-41B2-9FA9-DEA90215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643" y="2624137"/>
            <a:ext cx="2676525" cy="16097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9B66DE-5A93-43CA-8BA1-011962FB48BE}"/>
              </a:ext>
            </a:extLst>
          </p:cNvPr>
          <p:cNvSpPr txBox="1"/>
          <p:nvPr/>
        </p:nvSpPr>
        <p:spPr>
          <a:xfrm>
            <a:off x="1879134" y="4303552"/>
            <a:ext cx="249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Low resolution result</a:t>
            </a:r>
            <a:endParaRPr lang="zh-CN" alt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C1A232-944B-4A8D-8D8A-11B704AC129D}"/>
              </a:ext>
            </a:extLst>
          </p:cNvPr>
          <p:cNvCxnSpPr/>
          <p:nvPr/>
        </p:nvCxnSpPr>
        <p:spPr>
          <a:xfrm>
            <a:off x="4949503" y="3428999"/>
            <a:ext cx="13422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52EE82C-2986-4BE2-97BF-65592F29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31" y="2571938"/>
            <a:ext cx="2759979" cy="16619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1E3E77-C53B-417D-BDE8-28A9D9FE4E4C}"/>
              </a:ext>
            </a:extLst>
          </p:cNvPr>
          <p:cNvSpPr txBox="1"/>
          <p:nvPr/>
        </p:nvSpPr>
        <p:spPr>
          <a:xfrm>
            <a:off x="7558480" y="4236723"/>
            <a:ext cx="249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resolution result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49FB5-B520-4B36-BD91-BD779B52B261}"/>
              </a:ext>
            </a:extLst>
          </p:cNvPr>
          <p:cNvSpPr txBox="1"/>
          <p:nvPr/>
        </p:nvSpPr>
        <p:spPr>
          <a:xfrm>
            <a:off x="5009842" y="2915030"/>
            <a:ext cx="174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upsampling</a:t>
            </a:r>
            <a:endParaRPr lang="zh-CN" altLang="en-US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FD8DBDF-DFD3-4D3B-8CB9-0C46EB2CF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6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70"/>
    </mc:Choice>
    <mc:Fallback>
      <p:transition spd="slow" advTm="5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4A38A5E7-A038-41F3-B913-06BECC0BE797}"/>
              </a:ext>
            </a:extLst>
          </p:cNvPr>
          <p:cNvSpPr/>
          <p:nvPr/>
        </p:nvSpPr>
        <p:spPr>
          <a:xfrm>
            <a:off x="7439883" y="2674745"/>
            <a:ext cx="1912554" cy="1030499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CFA0C5-D0BE-456D-8291-B2C8F9960B15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Challenge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0B9E9-1677-40C0-B4AD-C4FDC908DE95}"/>
              </a:ext>
            </a:extLst>
          </p:cNvPr>
          <p:cNvSpPr txBox="1"/>
          <p:nvPr/>
        </p:nvSpPr>
        <p:spPr>
          <a:xfrm>
            <a:off x="1434517" y="1057013"/>
            <a:ext cx="379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Image/video </a:t>
            </a:r>
            <a:r>
              <a:rPr lang="en-US" altLang="zh-CN" dirty="0" err="1"/>
              <a:t>supperresolution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3A2AC3-ADEE-439F-A63F-1C93DE197661}"/>
              </a:ext>
            </a:extLst>
          </p:cNvPr>
          <p:cNvSpPr txBox="1"/>
          <p:nvPr/>
        </p:nvSpPr>
        <p:spPr>
          <a:xfrm>
            <a:off x="6553200" y="1057013"/>
            <a:ext cx="514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Suppersampling</a:t>
            </a:r>
            <a:r>
              <a:rPr lang="en-US" altLang="zh-CN" dirty="0"/>
              <a:t> for real-time rendering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D133-2EB0-4C51-8C69-A7002D7F276A}"/>
              </a:ext>
            </a:extLst>
          </p:cNvPr>
          <p:cNvSpPr/>
          <p:nvPr/>
        </p:nvSpPr>
        <p:spPr>
          <a:xfrm>
            <a:off x="1961735" y="2643062"/>
            <a:ext cx="2248256" cy="1229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F8982-8572-4DFE-AFA2-1D8A7596E968}"/>
              </a:ext>
            </a:extLst>
          </p:cNvPr>
          <p:cNvSpPr/>
          <p:nvPr/>
        </p:nvSpPr>
        <p:spPr>
          <a:xfrm>
            <a:off x="1961735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95FCA2-817E-4BDB-9264-94FD03698FA0}"/>
              </a:ext>
            </a:extLst>
          </p:cNvPr>
          <p:cNvSpPr/>
          <p:nvPr/>
        </p:nvSpPr>
        <p:spPr>
          <a:xfrm>
            <a:off x="2213405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208C48-E62B-453C-8FEF-2441439BD677}"/>
              </a:ext>
            </a:extLst>
          </p:cNvPr>
          <p:cNvSpPr/>
          <p:nvPr/>
        </p:nvSpPr>
        <p:spPr>
          <a:xfrm>
            <a:off x="2465075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B8C0D-0AF1-4AAF-B3C0-3849A7D8FEEC}"/>
              </a:ext>
            </a:extLst>
          </p:cNvPr>
          <p:cNvSpPr/>
          <p:nvPr/>
        </p:nvSpPr>
        <p:spPr>
          <a:xfrm>
            <a:off x="2716746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E8ACD4-0E26-494F-816E-3EB731EBF341}"/>
              </a:ext>
            </a:extLst>
          </p:cNvPr>
          <p:cNvSpPr/>
          <p:nvPr/>
        </p:nvSpPr>
        <p:spPr>
          <a:xfrm>
            <a:off x="2968416" y="2643062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08B704-8CFE-467A-8752-16863B6059CB}"/>
              </a:ext>
            </a:extLst>
          </p:cNvPr>
          <p:cNvSpPr/>
          <p:nvPr/>
        </p:nvSpPr>
        <p:spPr>
          <a:xfrm>
            <a:off x="3220086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AA0CE9-7E60-44CE-9DFF-EA33A157A91F}"/>
              </a:ext>
            </a:extLst>
          </p:cNvPr>
          <p:cNvSpPr/>
          <p:nvPr/>
        </p:nvSpPr>
        <p:spPr>
          <a:xfrm>
            <a:off x="3454981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DC4008-3E69-4E6C-9C5A-EDA0FFB13780}"/>
              </a:ext>
            </a:extLst>
          </p:cNvPr>
          <p:cNvSpPr/>
          <p:nvPr/>
        </p:nvSpPr>
        <p:spPr>
          <a:xfrm>
            <a:off x="3706651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24A34B-F33B-4293-9229-FEA23DBD88B2}"/>
              </a:ext>
            </a:extLst>
          </p:cNvPr>
          <p:cNvSpPr/>
          <p:nvPr/>
        </p:nvSpPr>
        <p:spPr>
          <a:xfrm>
            <a:off x="3958321" y="2643062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2CB489-BB9F-4CBC-9F36-0299A3C78231}"/>
              </a:ext>
            </a:extLst>
          </p:cNvPr>
          <p:cNvSpPr/>
          <p:nvPr/>
        </p:nvSpPr>
        <p:spPr>
          <a:xfrm>
            <a:off x="1961735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BFA477-AC07-4BA7-AF6C-129D232EB82B}"/>
              </a:ext>
            </a:extLst>
          </p:cNvPr>
          <p:cNvSpPr/>
          <p:nvPr/>
        </p:nvSpPr>
        <p:spPr>
          <a:xfrm>
            <a:off x="2213405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1567F-8139-491B-976D-143173495C81}"/>
              </a:ext>
            </a:extLst>
          </p:cNvPr>
          <p:cNvSpPr/>
          <p:nvPr/>
        </p:nvSpPr>
        <p:spPr>
          <a:xfrm>
            <a:off x="2465075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48CE56-3C34-47BC-8F0E-4FD87D8C54EE}"/>
              </a:ext>
            </a:extLst>
          </p:cNvPr>
          <p:cNvSpPr/>
          <p:nvPr/>
        </p:nvSpPr>
        <p:spPr>
          <a:xfrm>
            <a:off x="2716746" y="2888665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01F7B-CF98-4F9F-A8A4-2CB3462B4D6A}"/>
              </a:ext>
            </a:extLst>
          </p:cNvPr>
          <p:cNvSpPr/>
          <p:nvPr/>
        </p:nvSpPr>
        <p:spPr>
          <a:xfrm>
            <a:off x="2968416" y="2888665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BA649B-FD3F-4FEB-84B2-06CEAC9DA4A5}"/>
              </a:ext>
            </a:extLst>
          </p:cNvPr>
          <p:cNvSpPr/>
          <p:nvPr/>
        </p:nvSpPr>
        <p:spPr>
          <a:xfrm>
            <a:off x="3220086" y="2888665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B9B6BE-E167-4795-B0D0-631704802927}"/>
              </a:ext>
            </a:extLst>
          </p:cNvPr>
          <p:cNvSpPr/>
          <p:nvPr/>
        </p:nvSpPr>
        <p:spPr>
          <a:xfrm>
            <a:off x="3454981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CB429C-5525-4510-9D0A-04A8D88FF154}"/>
              </a:ext>
            </a:extLst>
          </p:cNvPr>
          <p:cNvSpPr/>
          <p:nvPr/>
        </p:nvSpPr>
        <p:spPr>
          <a:xfrm>
            <a:off x="3706651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D2E8AE-82FE-4253-AF7D-4EB31376868F}"/>
              </a:ext>
            </a:extLst>
          </p:cNvPr>
          <p:cNvSpPr/>
          <p:nvPr/>
        </p:nvSpPr>
        <p:spPr>
          <a:xfrm>
            <a:off x="3958321" y="2888665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CD394D-9ACC-49BE-98D3-0B01656FB21F}"/>
              </a:ext>
            </a:extLst>
          </p:cNvPr>
          <p:cNvSpPr/>
          <p:nvPr/>
        </p:nvSpPr>
        <p:spPr>
          <a:xfrm>
            <a:off x="1961735" y="3134268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C954E2-C399-4D60-923E-033DA6A82A2C}"/>
              </a:ext>
            </a:extLst>
          </p:cNvPr>
          <p:cNvSpPr/>
          <p:nvPr/>
        </p:nvSpPr>
        <p:spPr>
          <a:xfrm>
            <a:off x="2213405" y="3134268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5D23E6-845D-499F-83AB-1D07675806C6}"/>
              </a:ext>
            </a:extLst>
          </p:cNvPr>
          <p:cNvSpPr/>
          <p:nvPr/>
        </p:nvSpPr>
        <p:spPr>
          <a:xfrm>
            <a:off x="2465075" y="3134268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C58874-7A92-4FDC-A79B-AA7606E1BDD7}"/>
              </a:ext>
            </a:extLst>
          </p:cNvPr>
          <p:cNvSpPr/>
          <p:nvPr/>
        </p:nvSpPr>
        <p:spPr>
          <a:xfrm>
            <a:off x="2716746" y="3134268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5D9558-8494-4F86-B336-6775256BAF18}"/>
              </a:ext>
            </a:extLst>
          </p:cNvPr>
          <p:cNvSpPr/>
          <p:nvPr/>
        </p:nvSpPr>
        <p:spPr>
          <a:xfrm>
            <a:off x="2968416" y="3134268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EBAB6F-A743-4AE2-A15A-1D8B1D23E6FD}"/>
              </a:ext>
            </a:extLst>
          </p:cNvPr>
          <p:cNvSpPr/>
          <p:nvPr/>
        </p:nvSpPr>
        <p:spPr>
          <a:xfrm>
            <a:off x="3220086" y="3134268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278CAF-7D25-4083-8448-E2A9896AF5C0}"/>
              </a:ext>
            </a:extLst>
          </p:cNvPr>
          <p:cNvSpPr/>
          <p:nvPr/>
        </p:nvSpPr>
        <p:spPr>
          <a:xfrm>
            <a:off x="3454981" y="3134268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45648D-84C7-4093-AAA4-2636336FB57B}"/>
              </a:ext>
            </a:extLst>
          </p:cNvPr>
          <p:cNvSpPr/>
          <p:nvPr/>
        </p:nvSpPr>
        <p:spPr>
          <a:xfrm>
            <a:off x="3706651" y="3134268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74C7D2A-174F-4F76-A512-E72AC5E8294A}"/>
              </a:ext>
            </a:extLst>
          </p:cNvPr>
          <p:cNvSpPr/>
          <p:nvPr/>
        </p:nvSpPr>
        <p:spPr>
          <a:xfrm>
            <a:off x="3958321" y="3134268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DC99A9-6C2A-4A9B-BE1F-E8D163635A69}"/>
              </a:ext>
            </a:extLst>
          </p:cNvPr>
          <p:cNvSpPr/>
          <p:nvPr/>
        </p:nvSpPr>
        <p:spPr>
          <a:xfrm>
            <a:off x="1961735" y="3379871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D578F1-DDE2-488E-A1EB-194FCE1849DD}"/>
              </a:ext>
            </a:extLst>
          </p:cNvPr>
          <p:cNvSpPr/>
          <p:nvPr/>
        </p:nvSpPr>
        <p:spPr>
          <a:xfrm>
            <a:off x="2213405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E94CBC-87BD-4E4F-A359-0F454B5A4480}"/>
              </a:ext>
            </a:extLst>
          </p:cNvPr>
          <p:cNvSpPr/>
          <p:nvPr/>
        </p:nvSpPr>
        <p:spPr>
          <a:xfrm>
            <a:off x="2465075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2F8B36-891E-4C94-BAE4-575E44A864E3}"/>
              </a:ext>
            </a:extLst>
          </p:cNvPr>
          <p:cNvSpPr/>
          <p:nvPr/>
        </p:nvSpPr>
        <p:spPr>
          <a:xfrm>
            <a:off x="2716746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3594EF-945D-48AB-BD7F-EFCAF2E379A7}"/>
              </a:ext>
            </a:extLst>
          </p:cNvPr>
          <p:cNvSpPr/>
          <p:nvPr/>
        </p:nvSpPr>
        <p:spPr>
          <a:xfrm>
            <a:off x="2968416" y="3379871"/>
            <a:ext cx="251670" cy="24560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1C3D06-7266-4054-BCAA-2E393862FC9B}"/>
              </a:ext>
            </a:extLst>
          </p:cNvPr>
          <p:cNvSpPr/>
          <p:nvPr/>
        </p:nvSpPr>
        <p:spPr>
          <a:xfrm>
            <a:off x="3220086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85D87FF-C61A-4581-8094-421F4A4A3D69}"/>
              </a:ext>
            </a:extLst>
          </p:cNvPr>
          <p:cNvSpPr/>
          <p:nvPr/>
        </p:nvSpPr>
        <p:spPr>
          <a:xfrm>
            <a:off x="3454981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EA3FCC-1295-4432-B564-2BED9E167D88}"/>
              </a:ext>
            </a:extLst>
          </p:cNvPr>
          <p:cNvSpPr/>
          <p:nvPr/>
        </p:nvSpPr>
        <p:spPr>
          <a:xfrm>
            <a:off x="3706651" y="3379871"/>
            <a:ext cx="251670" cy="245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17DC170-96D8-4EBE-AECE-CE388304AA29}"/>
              </a:ext>
            </a:extLst>
          </p:cNvPr>
          <p:cNvSpPr/>
          <p:nvPr/>
        </p:nvSpPr>
        <p:spPr>
          <a:xfrm>
            <a:off x="3958321" y="3379871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B8E814-D465-4E3F-9454-4C9B1807F437}"/>
              </a:ext>
            </a:extLst>
          </p:cNvPr>
          <p:cNvSpPr/>
          <p:nvPr/>
        </p:nvSpPr>
        <p:spPr>
          <a:xfrm>
            <a:off x="1961735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3E476C-0DF2-4AFF-8619-AFA7BFCBA3F9}"/>
              </a:ext>
            </a:extLst>
          </p:cNvPr>
          <p:cNvSpPr/>
          <p:nvPr/>
        </p:nvSpPr>
        <p:spPr>
          <a:xfrm>
            <a:off x="2213405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31BDC8-FD62-45CC-AD0A-1264D2DEF9D7}"/>
              </a:ext>
            </a:extLst>
          </p:cNvPr>
          <p:cNvSpPr/>
          <p:nvPr/>
        </p:nvSpPr>
        <p:spPr>
          <a:xfrm>
            <a:off x="2465075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2ADFDE9-A968-4CB7-90A1-676AEFFDC8B8}"/>
              </a:ext>
            </a:extLst>
          </p:cNvPr>
          <p:cNvSpPr/>
          <p:nvPr/>
        </p:nvSpPr>
        <p:spPr>
          <a:xfrm>
            <a:off x="2716746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2E4C45-6EDA-495E-B0B0-ADF8F9062DA1}"/>
              </a:ext>
            </a:extLst>
          </p:cNvPr>
          <p:cNvSpPr/>
          <p:nvPr/>
        </p:nvSpPr>
        <p:spPr>
          <a:xfrm>
            <a:off x="2968416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8C4F8E-55EB-47C2-8A9B-E7420A942162}"/>
              </a:ext>
            </a:extLst>
          </p:cNvPr>
          <p:cNvSpPr/>
          <p:nvPr/>
        </p:nvSpPr>
        <p:spPr>
          <a:xfrm>
            <a:off x="3220086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77A6245-7BBB-4C63-BD82-86833C09C917}"/>
              </a:ext>
            </a:extLst>
          </p:cNvPr>
          <p:cNvSpPr/>
          <p:nvPr/>
        </p:nvSpPr>
        <p:spPr>
          <a:xfrm>
            <a:off x="3454981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445AB3-8ECA-4677-9764-216FC4367005}"/>
              </a:ext>
            </a:extLst>
          </p:cNvPr>
          <p:cNvSpPr/>
          <p:nvPr/>
        </p:nvSpPr>
        <p:spPr>
          <a:xfrm>
            <a:off x="3706651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B6FF21-6E58-4D2F-B171-5165467ECB5B}"/>
              </a:ext>
            </a:extLst>
          </p:cNvPr>
          <p:cNvSpPr/>
          <p:nvPr/>
        </p:nvSpPr>
        <p:spPr>
          <a:xfrm>
            <a:off x="3958321" y="3626896"/>
            <a:ext cx="251670" cy="245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7CF6C8-75F7-42B1-A352-51FD91F7CC42}"/>
              </a:ext>
            </a:extLst>
          </p:cNvPr>
          <p:cNvSpPr txBox="1"/>
          <p:nvPr/>
        </p:nvSpPr>
        <p:spPr>
          <a:xfrm>
            <a:off x="2167271" y="4239976"/>
            <a:ext cx="307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Pixel area integral</a:t>
            </a:r>
            <a:endParaRPr lang="zh-CN" alt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C46578B-0DB7-4EE5-A84D-508E85739465}"/>
              </a:ext>
            </a:extLst>
          </p:cNvPr>
          <p:cNvSpPr/>
          <p:nvPr/>
        </p:nvSpPr>
        <p:spPr>
          <a:xfrm>
            <a:off x="7276046" y="2643062"/>
            <a:ext cx="2248256" cy="1229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72A48B9-1EDC-48CA-948C-D8EDAFA8CBB3}"/>
              </a:ext>
            </a:extLst>
          </p:cNvPr>
          <p:cNvSpPr/>
          <p:nvPr/>
        </p:nvSpPr>
        <p:spPr>
          <a:xfrm>
            <a:off x="7276046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07B3FC2-F4E0-4D4F-8C4A-BAFB4B09FB36}"/>
              </a:ext>
            </a:extLst>
          </p:cNvPr>
          <p:cNvSpPr/>
          <p:nvPr/>
        </p:nvSpPr>
        <p:spPr>
          <a:xfrm>
            <a:off x="7527716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51532FF-387F-4C9A-BCFD-69C344359EE4}"/>
              </a:ext>
            </a:extLst>
          </p:cNvPr>
          <p:cNvSpPr/>
          <p:nvPr/>
        </p:nvSpPr>
        <p:spPr>
          <a:xfrm>
            <a:off x="7779386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DB22375-D16C-434C-99A1-E093FD9B5F98}"/>
              </a:ext>
            </a:extLst>
          </p:cNvPr>
          <p:cNvSpPr/>
          <p:nvPr/>
        </p:nvSpPr>
        <p:spPr>
          <a:xfrm>
            <a:off x="8031057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04FC218-78EA-42A6-9242-C4B4F2A3A603}"/>
              </a:ext>
            </a:extLst>
          </p:cNvPr>
          <p:cNvSpPr/>
          <p:nvPr/>
        </p:nvSpPr>
        <p:spPr>
          <a:xfrm>
            <a:off x="8282727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79ABD89-D9AB-46B3-8DFB-EC7F70D394D4}"/>
              </a:ext>
            </a:extLst>
          </p:cNvPr>
          <p:cNvSpPr/>
          <p:nvPr/>
        </p:nvSpPr>
        <p:spPr>
          <a:xfrm>
            <a:off x="8534397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855618-FE25-42BE-A3E9-CBAC741D86CF}"/>
              </a:ext>
            </a:extLst>
          </p:cNvPr>
          <p:cNvSpPr/>
          <p:nvPr/>
        </p:nvSpPr>
        <p:spPr>
          <a:xfrm>
            <a:off x="8786070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3C9A1A2-0CE4-472F-966E-527FEE1629AD}"/>
              </a:ext>
            </a:extLst>
          </p:cNvPr>
          <p:cNvSpPr/>
          <p:nvPr/>
        </p:nvSpPr>
        <p:spPr>
          <a:xfrm>
            <a:off x="9037740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BDCC64-DC39-492A-BE1E-9846AFB77A36}"/>
              </a:ext>
            </a:extLst>
          </p:cNvPr>
          <p:cNvSpPr/>
          <p:nvPr/>
        </p:nvSpPr>
        <p:spPr>
          <a:xfrm>
            <a:off x="9289410" y="2643062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6A388BB-CD8D-4EF5-BE55-7C1207721097}"/>
              </a:ext>
            </a:extLst>
          </p:cNvPr>
          <p:cNvSpPr/>
          <p:nvPr/>
        </p:nvSpPr>
        <p:spPr>
          <a:xfrm>
            <a:off x="7276046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23BC21A-D8CE-4D61-AB54-22A2D9328036}"/>
              </a:ext>
            </a:extLst>
          </p:cNvPr>
          <p:cNvSpPr/>
          <p:nvPr/>
        </p:nvSpPr>
        <p:spPr>
          <a:xfrm>
            <a:off x="7527716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913CB5-BA4D-4940-BE9C-F24BBA74C115}"/>
              </a:ext>
            </a:extLst>
          </p:cNvPr>
          <p:cNvSpPr/>
          <p:nvPr/>
        </p:nvSpPr>
        <p:spPr>
          <a:xfrm>
            <a:off x="7779386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F95507-DBB4-424E-A580-9E87FF83F57B}"/>
              </a:ext>
            </a:extLst>
          </p:cNvPr>
          <p:cNvSpPr/>
          <p:nvPr/>
        </p:nvSpPr>
        <p:spPr>
          <a:xfrm>
            <a:off x="8031057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3874F96-7C0C-4548-883A-EDB1647B417F}"/>
              </a:ext>
            </a:extLst>
          </p:cNvPr>
          <p:cNvSpPr/>
          <p:nvPr/>
        </p:nvSpPr>
        <p:spPr>
          <a:xfrm>
            <a:off x="8282727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F53C68-D5E2-4FC5-B231-F0EA88EA9AEC}"/>
              </a:ext>
            </a:extLst>
          </p:cNvPr>
          <p:cNvSpPr/>
          <p:nvPr/>
        </p:nvSpPr>
        <p:spPr>
          <a:xfrm>
            <a:off x="8534397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173B2B4-C29C-4156-843B-C77230471782}"/>
              </a:ext>
            </a:extLst>
          </p:cNvPr>
          <p:cNvSpPr/>
          <p:nvPr/>
        </p:nvSpPr>
        <p:spPr>
          <a:xfrm>
            <a:off x="8786070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E0AFE74-CD49-4620-8C70-4B20773DA240}"/>
              </a:ext>
            </a:extLst>
          </p:cNvPr>
          <p:cNvSpPr/>
          <p:nvPr/>
        </p:nvSpPr>
        <p:spPr>
          <a:xfrm>
            <a:off x="9037740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26AB83C-EDDF-4521-9914-AEC9F7B466E7}"/>
              </a:ext>
            </a:extLst>
          </p:cNvPr>
          <p:cNvSpPr/>
          <p:nvPr/>
        </p:nvSpPr>
        <p:spPr>
          <a:xfrm>
            <a:off x="9289410" y="2888665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1B597CF-D47A-445D-86A6-4EBC3626ACBC}"/>
              </a:ext>
            </a:extLst>
          </p:cNvPr>
          <p:cNvSpPr/>
          <p:nvPr/>
        </p:nvSpPr>
        <p:spPr>
          <a:xfrm>
            <a:off x="7276046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C30DC15-AE40-462E-8BC5-FA342281CED3}"/>
              </a:ext>
            </a:extLst>
          </p:cNvPr>
          <p:cNvSpPr/>
          <p:nvPr/>
        </p:nvSpPr>
        <p:spPr>
          <a:xfrm>
            <a:off x="7527716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66B7740-0545-4216-A37A-E1A20F594AC2}"/>
              </a:ext>
            </a:extLst>
          </p:cNvPr>
          <p:cNvSpPr/>
          <p:nvPr/>
        </p:nvSpPr>
        <p:spPr>
          <a:xfrm>
            <a:off x="7779386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1C3C17C-CCF3-4B0E-B6A9-C0AC0D75BF9C}"/>
              </a:ext>
            </a:extLst>
          </p:cNvPr>
          <p:cNvSpPr/>
          <p:nvPr/>
        </p:nvSpPr>
        <p:spPr>
          <a:xfrm>
            <a:off x="8031057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330B962-72AA-49BD-BA7F-5F147E13B93F}"/>
              </a:ext>
            </a:extLst>
          </p:cNvPr>
          <p:cNvSpPr/>
          <p:nvPr/>
        </p:nvSpPr>
        <p:spPr>
          <a:xfrm>
            <a:off x="8282727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5B414C9-D660-40E0-9985-BB4486A4522A}"/>
              </a:ext>
            </a:extLst>
          </p:cNvPr>
          <p:cNvSpPr/>
          <p:nvPr/>
        </p:nvSpPr>
        <p:spPr>
          <a:xfrm>
            <a:off x="8534397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76C23D-7183-419F-B02F-627DED8EE9B9}"/>
              </a:ext>
            </a:extLst>
          </p:cNvPr>
          <p:cNvSpPr/>
          <p:nvPr/>
        </p:nvSpPr>
        <p:spPr>
          <a:xfrm>
            <a:off x="8786070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A75B4B1-BDC2-4B1A-9047-B8EEAFE2F232}"/>
              </a:ext>
            </a:extLst>
          </p:cNvPr>
          <p:cNvSpPr/>
          <p:nvPr/>
        </p:nvSpPr>
        <p:spPr>
          <a:xfrm>
            <a:off x="9037740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F0D6EE2-D22C-49FA-AE8B-9ADC76376B9E}"/>
              </a:ext>
            </a:extLst>
          </p:cNvPr>
          <p:cNvSpPr/>
          <p:nvPr/>
        </p:nvSpPr>
        <p:spPr>
          <a:xfrm>
            <a:off x="9289410" y="3134268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EEF00FF-7526-4085-8F69-C6491DD942BC}"/>
              </a:ext>
            </a:extLst>
          </p:cNvPr>
          <p:cNvSpPr/>
          <p:nvPr/>
        </p:nvSpPr>
        <p:spPr>
          <a:xfrm>
            <a:off x="7276046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7B37344-AFF9-4F21-9FE7-8CF4067A4000}"/>
              </a:ext>
            </a:extLst>
          </p:cNvPr>
          <p:cNvSpPr/>
          <p:nvPr/>
        </p:nvSpPr>
        <p:spPr>
          <a:xfrm>
            <a:off x="7527716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3C7F36D-4CA4-4153-85D2-1B60595FB05C}"/>
              </a:ext>
            </a:extLst>
          </p:cNvPr>
          <p:cNvSpPr/>
          <p:nvPr/>
        </p:nvSpPr>
        <p:spPr>
          <a:xfrm>
            <a:off x="7779386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5457CCE-2359-4F53-9BA3-A777E1C0179E}"/>
              </a:ext>
            </a:extLst>
          </p:cNvPr>
          <p:cNvSpPr/>
          <p:nvPr/>
        </p:nvSpPr>
        <p:spPr>
          <a:xfrm>
            <a:off x="8031057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889B07C-2D41-4B8F-97E5-1288E1365D9A}"/>
              </a:ext>
            </a:extLst>
          </p:cNvPr>
          <p:cNvSpPr/>
          <p:nvPr/>
        </p:nvSpPr>
        <p:spPr>
          <a:xfrm>
            <a:off x="8282727" y="3379871"/>
            <a:ext cx="251670" cy="24560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6535A43-22C6-4453-B8FA-2251868826BB}"/>
              </a:ext>
            </a:extLst>
          </p:cNvPr>
          <p:cNvSpPr/>
          <p:nvPr/>
        </p:nvSpPr>
        <p:spPr>
          <a:xfrm>
            <a:off x="8534397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24467D9-39A1-470F-8C71-84F135C05A01}"/>
              </a:ext>
            </a:extLst>
          </p:cNvPr>
          <p:cNvSpPr/>
          <p:nvPr/>
        </p:nvSpPr>
        <p:spPr>
          <a:xfrm>
            <a:off x="8786070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D0812D-5BB6-4D2C-979D-00E629241C49}"/>
              </a:ext>
            </a:extLst>
          </p:cNvPr>
          <p:cNvSpPr/>
          <p:nvPr/>
        </p:nvSpPr>
        <p:spPr>
          <a:xfrm>
            <a:off x="9037740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8090F06-4B86-4530-ADC5-5D7911921F1D}"/>
              </a:ext>
            </a:extLst>
          </p:cNvPr>
          <p:cNvSpPr/>
          <p:nvPr/>
        </p:nvSpPr>
        <p:spPr>
          <a:xfrm>
            <a:off x="9289410" y="3379871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519ACBB-D676-4D95-8905-E4BDA588A967}"/>
              </a:ext>
            </a:extLst>
          </p:cNvPr>
          <p:cNvSpPr/>
          <p:nvPr/>
        </p:nvSpPr>
        <p:spPr>
          <a:xfrm>
            <a:off x="7276046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0C9D4CD-05FC-48F6-B391-7FAA2E3B6D2B}"/>
              </a:ext>
            </a:extLst>
          </p:cNvPr>
          <p:cNvSpPr/>
          <p:nvPr/>
        </p:nvSpPr>
        <p:spPr>
          <a:xfrm>
            <a:off x="7527716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33BED4D-0F26-42E6-9E33-6C60A0245C2B}"/>
              </a:ext>
            </a:extLst>
          </p:cNvPr>
          <p:cNvSpPr/>
          <p:nvPr/>
        </p:nvSpPr>
        <p:spPr>
          <a:xfrm>
            <a:off x="7779386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D785716-82BD-4F65-B739-C9F70ED65D5F}"/>
              </a:ext>
            </a:extLst>
          </p:cNvPr>
          <p:cNvSpPr/>
          <p:nvPr/>
        </p:nvSpPr>
        <p:spPr>
          <a:xfrm>
            <a:off x="8031057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41FA9E6-E7B3-45F1-B657-705AD8B219AE}"/>
              </a:ext>
            </a:extLst>
          </p:cNvPr>
          <p:cNvSpPr/>
          <p:nvPr/>
        </p:nvSpPr>
        <p:spPr>
          <a:xfrm>
            <a:off x="8282727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A583120-62AB-4762-954D-C1EF67099190}"/>
              </a:ext>
            </a:extLst>
          </p:cNvPr>
          <p:cNvSpPr/>
          <p:nvPr/>
        </p:nvSpPr>
        <p:spPr>
          <a:xfrm>
            <a:off x="8534397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0A03B82-8B69-4300-858D-C8567066A2D8}"/>
              </a:ext>
            </a:extLst>
          </p:cNvPr>
          <p:cNvSpPr/>
          <p:nvPr/>
        </p:nvSpPr>
        <p:spPr>
          <a:xfrm>
            <a:off x="8786070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42A2E2D-A9DF-422B-BA5D-0DB0C53E43C3}"/>
              </a:ext>
            </a:extLst>
          </p:cNvPr>
          <p:cNvSpPr/>
          <p:nvPr/>
        </p:nvSpPr>
        <p:spPr>
          <a:xfrm>
            <a:off x="9037740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2191E16-0333-4DF2-9AA7-576F9546F26C}"/>
              </a:ext>
            </a:extLst>
          </p:cNvPr>
          <p:cNvSpPr/>
          <p:nvPr/>
        </p:nvSpPr>
        <p:spPr>
          <a:xfrm>
            <a:off x="9289410" y="3626896"/>
            <a:ext cx="251670" cy="24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34F3319-F22C-4265-99DD-464D938AA8DA}"/>
              </a:ext>
            </a:extLst>
          </p:cNvPr>
          <p:cNvSpPr/>
          <p:nvPr/>
        </p:nvSpPr>
        <p:spPr>
          <a:xfrm>
            <a:off x="7378056" y="27391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2C4ECEB-6F9F-4517-8F29-BC0B659158CF}"/>
              </a:ext>
            </a:extLst>
          </p:cNvPr>
          <p:cNvSpPr/>
          <p:nvPr/>
        </p:nvSpPr>
        <p:spPr>
          <a:xfrm>
            <a:off x="7631175" y="27391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A496818-9466-48B4-8853-E322E383B9E2}"/>
              </a:ext>
            </a:extLst>
          </p:cNvPr>
          <p:cNvSpPr/>
          <p:nvPr/>
        </p:nvSpPr>
        <p:spPr>
          <a:xfrm>
            <a:off x="7881896" y="275006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56AD84B-0018-450B-BF80-3680779C1910}"/>
              </a:ext>
            </a:extLst>
          </p:cNvPr>
          <p:cNvSpPr/>
          <p:nvPr/>
        </p:nvSpPr>
        <p:spPr>
          <a:xfrm>
            <a:off x="8135015" y="275006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2F06AED-BB2A-4974-82D5-818DD0385464}"/>
              </a:ext>
            </a:extLst>
          </p:cNvPr>
          <p:cNvSpPr/>
          <p:nvPr/>
        </p:nvSpPr>
        <p:spPr>
          <a:xfrm>
            <a:off x="8396160" y="27457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46FEC03-EE50-438C-95B0-7CFA874EDDCB}"/>
              </a:ext>
            </a:extLst>
          </p:cNvPr>
          <p:cNvSpPr/>
          <p:nvPr/>
        </p:nvSpPr>
        <p:spPr>
          <a:xfrm>
            <a:off x="8649279" y="27457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905286F-FAB1-4F0A-8D74-16FD4B7E69FF}"/>
              </a:ext>
            </a:extLst>
          </p:cNvPr>
          <p:cNvSpPr/>
          <p:nvPr/>
        </p:nvSpPr>
        <p:spPr>
          <a:xfrm>
            <a:off x="8899504" y="27391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81BDA49-BEF6-4578-87EF-7283E12EC7FA}"/>
              </a:ext>
            </a:extLst>
          </p:cNvPr>
          <p:cNvSpPr/>
          <p:nvPr/>
        </p:nvSpPr>
        <p:spPr>
          <a:xfrm>
            <a:off x="9152623" y="27391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FAB3F9F-1E6A-438E-83A2-282ACBCF340A}"/>
              </a:ext>
            </a:extLst>
          </p:cNvPr>
          <p:cNvSpPr/>
          <p:nvPr/>
        </p:nvSpPr>
        <p:spPr>
          <a:xfrm>
            <a:off x="9384616" y="274887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6CF8A14-0202-4E20-BA53-46AB6347BF0C}"/>
              </a:ext>
            </a:extLst>
          </p:cNvPr>
          <p:cNvSpPr/>
          <p:nvPr/>
        </p:nvSpPr>
        <p:spPr>
          <a:xfrm>
            <a:off x="7378056" y="298309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EEE1115C-6832-419D-A9B6-B6AA7726738F}"/>
              </a:ext>
            </a:extLst>
          </p:cNvPr>
          <p:cNvSpPr/>
          <p:nvPr/>
        </p:nvSpPr>
        <p:spPr>
          <a:xfrm>
            <a:off x="7631175" y="298309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6706999-0FC0-4C07-8817-2F6C561CA80D}"/>
              </a:ext>
            </a:extLst>
          </p:cNvPr>
          <p:cNvSpPr/>
          <p:nvPr/>
        </p:nvSpPr>
        <p:spPr>
          <a:xfrm>
            <a:off x="7881896" y="299397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B1B7F32-BD81-4AD7-96A4-6D1067561ED9}"/>
              </a:ext>
            </a:extLst>
          </p:cNvPr>
          <p:cNvSpPr/>
          <p:nvPr/>
        </p:nvSpPr>
        <p:spPr>
          <a:xfrm>
            <a:off x="8135015" y="299397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C512A09-2837-4ACE-9F3A-4C45ADEF7616}"/>
              </a:ext>
            </a:extLst>
          </p:cNvPr>
          <p:cNvSpPr/>
          <p:nvPr/>
        </p:nvSpPr>
        <p:spPr>
          <a:xfrm>
            <a:off x="8396160" y="298962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D14D1E9-2DC4-4E0C-A6CD-C82BF7D5126F}"/>
              </a:ext>
            </a:extLst>
          </p:cNvPr>
          <p:cNvSpPr/>
          <p:nvPr/>
        </p:nvSpPr>
        <p:spPr>
          <a:xfrm>
            <a:off x="8649279" y="298962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8683F6F-09D6-4A91-9C6E-A599672142F7}"/>
              </a:ext>
            </a:extLst>
          </p:cNvPr>
          <p:cNvSpPr/>
          <p:nvPr/>
        </p:nvSpPr>
        <p:spPr>
          <a:xfrm>
            <a:off x="8899504" y="298309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D375C39-AEF8-4180-B571-4A64DCE1EC26}"/>
              </a:ext>
            </a:extLst>
          </p:cNvPr>
          <p:cNvSpPr/>
          <p:nvPr/>
        </p:nvSpPr>
        <p:spPr>
          <a:xfrm>
            <a:off x="9152623" y="298309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4A21EB7-5901-45CD-9311-BAD18C768635}"/>
              </a:ext>
            </a:extLst>
          </p:cNvPr>
          <p:cNvSpPr/>
          <p:nvPr/>
        </p:nvSpPr>
        <p:spPr>
          <a:xfrm>
            <a:off x="9384616" y="29927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937F2427-6415-4302-9E7E-CD6FDF7C692E}"/>
              </a:ext>
            </a:extLst>
          </p:cNvPr>
          <p:cNvSpPr/>
          <p:nvPr/>
        </p:nvSpPr>
        <p:spPr>
          <a:xfrm>
            <a:off x="7378056" y="32190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D32DBFD-BC99-4889-8B0D-8A8A8EAB0E19}"/>
              </a:ext>
            </a:extLst>
          </p:cNvPr>
          <p:cNvSpPr/>
          <p:nvPr/>
        </p:nvSpPr>
        <p:spPr>
          <a:xfrm>
            <a:off x="7631175" y="32190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7F08BAD-1795-4E8B-8E85-BA160AD49B4D}"/>
              </a:ext>
            </a:extLst>
          </p:cNvPr>
          <p:cNvSpPr/>
          <p:nvPr/>
        </p:nvSpPr>
        <p:spPr>
          <a:xfrm>
            <a:off x="7881896" y="322989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AB2E820-C3D4-4BD0-ABC7-658557565BAB}"/>
              </a:ext>
            </a:extLst>
          </p:cNvPr>
          <p:cNvSpPr/>
          <p:nvPr/>
        </p:nvSpPr>
        <p:spPr>
          <a:xfrm>
            <a:off x="8135015" y="322989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339F987-9360-4FA5-84E9-924EACC15E65}"/>
              </a:ext>
            </a:extLst>
          </p:cNvPr>
          <p:cNvSpPr/>
          <p:nvPr/>
        </p:nvSpPr>
        <p:spPr>
          <a:xfrm>
            <a:off x="8396160" y="322554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AFCDAB82-FFD5-42FB-A233-4DB3496BCC21}"/>
              </a:ext>
            </a:extLst>
          </p:cNvPr>
          <p:cNvSpPr/>
          <p:nvPr/>
        </p:nvSpPr>
        <p:spPr>
          <a:xfrm>
            <a:off x="8649279" y="322554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102E5FC-AECE-4E66-B962-C1E3CCC17803}"/>
              </a:ext>
            </a:extLst>
          </p:cNvPr>
          <p:cNvSpPr/>
          <p:nvPr/>
        </p:nvSpPr>
        <p:spPr>
          <a:xfrm>
            <a:off x="8899504" y="32190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E7C1AD-4A06-4E55-B498-9B1AAB5B935B}"/>
              </a:ext>
            </a:extLst>
          </p:cNvPr>
          <p:cNvSpPr/>
          <p:nvPr/>
        </p:nvSpPr>
        <p:spPr>
          <a:xfrm>
            <a:off x="9152623" y="32190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812F425-E4A9-49FF-91CE-EC8B05AAA5D1}"/>
              </a:ext>
            </a:extLst>
          </p:cNvPr>
          <p:cNvSpPr/>
          <p:nvPr/>
        </p:nvSpPr>
        <p:spPr>
          <a:xfrm>
            <a:off x="9384616" y="32287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2BD7AA34-E165-4AF6-8441-7AF44A8972FA}"/>
              </a:ext>
            </a:extLst>
          </p:cNvPr>
          <p:cNvSpPr/>
          <p:nvPr/>
        </p:nvSpPr>
        <p:spPr>
          <a:xfrm>
            <a:off x="7378056" y="34804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F5007D7-CB31-4BCA-99C2-C99BCD4A1B4B}"/>
              </a:ext>
            </a:extLst>
          </p:cNvPr>
          <p:cNvSpPr/>
          <p:nvPr/>
        </p:nvSpPr>
        <p:spPr>
          <a:xfrm>
            <a:off x="7631175" y="34804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1F4881F-F001-4239-99E3-BC71BC5FE2F7}"/>
              </a:ext>
            </a:extLst>
          </p:cNvPr>
          <p:cNvSpPr/>
          <p:nvPr/>
        </p:nvSpPr>
        <p:spPr>
          <a:xfrm>
            <a:off x="7881896" y="349127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EDF1717-B66F-4435-9B8C-43E05C2C9EF1}"/>
              </a:ext>
            </a:extLst>
          </p:cNvPr>
          <p:cNvSpPr/>
          <p:nvPr/>
        </p:nvSpPr>
        <p:spPr>
          <a:xfrm>
            <a:off x="8135015" y="349127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3CA50DBB-624A-4199-B5CD-077A4654B9B4}"/>
              </a:ext>
            </a:extLst>
          </p:cNvPr>
          <p:cNvSpPr/>
          <p:nvPr/>
        </p:nvSpPr>
        <p:spPr>
          <a:xfrm>
            <a:off x="8396160" y="348693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24E96EDF-A855-4FF9-9C6A-2280EC29278A}"/>
              </a:ext>
            </a:extLst>
          </p:cNvPr>
          <p:cNvSpPr/>
          <p:nvPr/>
        </p:nvSpPr>
        <p:spPr>
          <a:xfrm>
            <a:off x="8649279" y="348693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34CAE7F-443C-4338-8A7D-37A47C778ADB}"/>
              </a:ext>
            </a:extLst>
          </p:cNvPr>
          <p:cNvSpPr/>
          <p:nvPr/>
        </p:nvSpPr>
        <p:spPr>
          <a:xfrm>
            <a:off x="8899504" y="34804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3AF36A0-75EC-4BB6-8235-F21D6C7D3261}"/>
              </a:ext>
            </a:extLst>
          </p:cNvPr>
          <p:cNvSpPr/>
          <p:nvPr/>
        </p:nvSpPr>
        <p:spPr>
          <a:xfrm>
            <a:off x="9152623" y="34804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BB17B78E-C33E-4555-ACEB-60B0F2840D72}"/>
              </a:ext>
            </a:extLst>
          </p:cNvPr>
          <p:cNvSpPr/>
          <p:nvPr/>
        </p:nvSpPr>
        <p:spPr>
          <a:xfrm>
            <a:off x="9384616" y="349008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DD3AB89-BD71-427D-9BE6-C8B469CADC67}"/>
              </a:ext>
            </a:extLst>
          </p:cNvPr>
          <p:cNvSpPr/>
          <p:nvPr/>
        </p:nvSpPr>
        <p:spPr>
          <a:xfrm>
            <a:off x="7378056" y="37167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050B4384-ED0B-4F0B-A4E3-5D8CCFB8BC4D}"/>
              </a:ext>
            </a:extLst>
          </p:cNvPr>
          <p:cNvSpPr/>
          <p:nvPr/>
        </p:nvSpPr>
        <p:spPr>
          <a:xfrm>
            <a:off x="7631175" y="37167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1245C47-BD5B-4E4D-B78C-8C00A5F2C4D4}"/>
              </a:ext>
            </a:extLst>
          </p:cNvPr>
          <p:cNvSpPr/>
          <p:nvPr/>
        </p:nvSpPr>
        <p:spPr>
          <a:xfrm>
            <a:off x="7881896" y="372763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3D6D136-C686-440E-88BF-A05ACC06E117}"/>
              </a:ext>
            </a:extLst>
          </p:cNvPr>
          <p:cNvSpPr/>
          <p:nvPr/>
        </p:nvSpPr>
        <p:spPr>
          <a:xfrm>
            <a:off x="8135015" y="372763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2283EDA5-E817-46FE-907E-A642A0FD7AD5}"/>
              </a:ext>
            </a:extLst>
          </p:cNvPr>
          <p:cNvSpPr/>
          <p:nvPr/>
        </p:nvSpPr>
        <p:spPr>
          <a:xfrm>
            <a:off x="8396160" y="372328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91E82A0-8438-4BA5-AE95-8F1EAE9B5320}"/>
              </a:ext>
            </a:extLst>
          </p:cNvPr>
          <p:cNvSpPr/>
          <p:nvPr/>
        </p:nvSpPr>
        <p:spPr>
          <a:xfrm>
            <a:off x="8649279" y="372328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345E53B5-B4E6-4C6E-9628-FEA0AD3E0936}"/>
              </a:ext>
            </a:extLst>
          </p:cNvPr>
          <p:cNvSpPr/>
          <p:nvPr/>
        </p:nvSpPr>
        <p:spPr>
          <a:xfrm>
            <a:off x="8899504" y="37167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CCED5293-EBA3-4E05-BE13-F7151336366E}"/>
              </a:ext>
            </a:extLst>
          </p:cNvPr>
          <p:cNvSpPr/>
          <p:nvPr/>
        </p:nvSpPr>
        <p:spPr>
          <a:xfrm>
            <a:off x="9152623" y="37167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1DCDFEB-518B-4ECD-9532-F099B3861701}"/>
              </a:ext>
            </a:extLst>
          </p:cNvPr>
          <p:cNvSpPr/>
          <p:nvPr/>
        </p:nvSpPr>
        <p:spPr>
          <a:xfrm>
            <a:off x="9384616" y="372643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0A8FD18-2131-4171-AA27-C6D586E87B03}"/>
              </a:ext>
            </a:extLst>
          </p:cNvPr>
          <p:cNvSpPr txBox="1"/>
          <p:nvPr/>
        </p:nvSpPr>
        <p:spPr>
          <a:xfrm>
            <a:off x="7779386" y="4245034"/>
            <a:ext cx="218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Point sample</a:t>
            </a:r>
            <a:endParaRPr lang="zh-CN" altLang="en-US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A90E35C-0908-470A-84E7-2823E4374137}"/>
              </a:ext>
            </a:extLst>
          </p:cNvPr>
          <p:cNvSpPr txBox="1"/>
          <p:nvPr/>
        </p:nvSpPr>
        <p:spPr>
          <a:xfrm>
            <a:off x="6403593" y="5211011"/>
            <a:ext cx="476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Both antialiasing and interpolation problem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5168E08-6368-4AC1-B693-A926CA35570E}"/>
              </a:ext>
            </a:extLst>
          </p:cNvPr>
          <p:cNvSpPr txBox="1"/>
          <p:nvPr/>
        </p:nvSpPr>
        <p:spPr>
          <a:xfrm>
            <a:off x="121911" y="6367720"/>
            <a:ext cx="1131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</a:t>
            </a:r>
            <a:r>
              <a:rPr lang="en-US" altLang="zh-CN" sz="1200" dirty="0"/>
              <a:t>Lei Xiao, Salah Nouri, Matt Chapman, Alexander Fix, Douglas </a:t>
            </a:r>
            <a:r>
              <a:rPr lang="en-US" altLang="zh-CN" sz="1200" dirty="0" err="1"/>
              <a:t>Lanman</a:t>
            </a:r>
            <a:r>
              <a:rPr lang="en-US" altLang="zh-CN" sz="1200" dirty="0"/>
              <a:t>, and Anton </a:t>
            </a:r>
            <a:r>
              <a:rPr lang="en-US" altLang="zh-CN" sz="1200" dirty="0" err="1"/>
              <a:t>Kaplanyan</a:t>
            </a:r>
            <a:r>
              <a:rPr lang="en-US" altLang="zh-CN" sz="1200" dirty="0"/>
              <a:t>. 2020. Neural </a:t>
            </a:r>
            <a:r>
              <a:rPr lang="en-US" altLang="zh-CN" sz="1200" dirty="0" err="1"/>
              <a:t>supersampling</a:t>
            </a:r>
            <a:r>
              <a:rPr lang="en-US" altLang="zh-CN" sz="1200" dirty="0"/>
              <a:t> for real-time rendering. ACM Trans. Graph. 39, 4, Article 142 (July 2020), 12 pages.</a:t>
            </a:r>
            <a:endParaRPr lang="en-US" sz="1200" dirty="0"/>
          </a:p>
        </p:txBody>
      </p:sp>
      <p:pic>
        <p:nvPicPr>
          <p:cNvPr id="174" name="Audio 173">
            <a:hlinkClick r:id="" action="ppaction://media"/>
            <a:extLst>
              <a:ext uri="{FF2B5EF4-FFF2-40B4-BE49-F238E27FC236}">
                <a16:creationId xmlns:a16="http://schemas.microsoft.com/office/drawing/2014/main" id="{8109618E-9D4E-49C7-93DC-E8DDC80E8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91"/>
    </mc:Choice>
    <mc:Fallback>
      <p:transition spd="slow" advTm="3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FA0C5-D0BE-456D-8291-B2C8F9960B15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Problem setting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5168E08-6368-4AC1-B693-A926CA35570E}"/>
              </a:ext>
            </a:extLst>
          </p:cNvPr>
          <p:cNvSpPr txBox="1"/>
          <p:nvPr/>
        </p:nvSpPr>
        <p:spPr>
          <a:xfrm>
            <a:off x="121911" y="6367720"/>
            <a:ext cx="1131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</a:t>
            </a:r>
            <a:r>
              <a:rPr lang="en-US" altLang="zh-CN" sz="1200" dirty="0"/>
              <a:t>Lei Xiao, Salah Nouri, Matt Chapman, Alexander Fix, Douglas </a:t>
            </a:r>
            <a:r>
              <a:rPr lang="en-US" altLang="zh-CN" sz="1200" dirty="0" err="1"/>
              <a:t>Lanman</a:t>
            </a:r>
            <a:r>
              <a:rPr lang="en-US" altLang="zh-CN" sz="1200" dirty="0"/>
              <a:t>, and Anton </a:t>
            </a:r>
            <a:r>
              <a:rPr lang="en-US" altLang="zh-CN" sz="1200" dirty="0" err="1"/>
              <a:t>Kaplanyan</a:t>
            </a:r>
            <a:r>
              <a:rPr lang="en-US" altLang="zh-CN" sz="1200" dirty="0"/>
              <a:t>. 2020. Neural </a:t>
            </a:r>
            <a:r>
              <a:rPr lang="en-US" altLang="zh-CN" sz="1200" dirty="0" err="1"/>
              <a:t>supersampling</a:t>
            </a:r>
            <a:r>
              <a:rPr lang="en-US" altLang="zh-CN" sz="1200" dirty="0"/>
              <a:t> for real-time rendering. ACM Trans. Graph. 39, 4, Article 142 (July 2020), 12 pages.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FBE5E-7722-4418-A1A8-E2C167302A7A}"/>
              </a:ext>
            </a:extLst>
          </p:cNvPr>
          <p:cNvSpPr txBox="1"/>
          <p:nvPr/>
        </p:nvSpPr>
        <p:spPr>
          <a:xfrm>
            <a:off x="419449" y="805342"/>
            <a:ext cx="833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Input images with point-sampled pixels are aliased at shading and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Information at the target to-be-interpolated pixels is missing</a:t>
            </a:r>
            <a:endParaRPr lang="zh-CN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4FEC34-E9B6-43D0-B56D-65DC31BC7B79}"/>
              </a:ext>
            </a:extLst>
          </p:cNvPr>
          <p:cNvSpPr/>
          <p:nvPr/>
        </p:nvSpPr>
        <p:spPr>
          <a:xfrm>
            <a:off x="3059131" y="1975676"/>
            <a:ext cx="1585519" cy="1197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418BD9-3F60-4DBA-842B-6BE8183FC727}"/>
              </a:ext>
            </a:extLst>
          </p:cNvPr>
          <p:cNvSpPr/>
          <p:nvPr/>
        </p:nvSpPr>
        <p:spPr>
          <a:xfrm>
            <a:off x="3344357" y="2353180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EBEDDD5-C6E0-472C-84D7-C0FA6B2DC8D1}"/>
              </a:ext>
            </a:extLst>
          </p:cNvPr>
          <p:cNvSpPr/>
          <p:nvPr/>
        </p:nvSpPr>
        <p:spPr>
          <a:xfrm>
            <a:off x="3401192" y="241421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785FC8-1637-4497-AF0F-E3350F2FA68D}"/>
              </a:ext>
            </a:extLst>
          </p:cNvPr>
          <p:cNvCxnSpPr/>
          <p:nvPr/>
        </p:nvCxnSpPr>
        <p:spPr>
          <a:xfrm>
            <a:off x="5114434" y="2520960"/>
            <a:ext cx="595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0951369-83D9-422D-AA81-13DE292C16A1}"/>
              </a:ext>
            </a:extLst>
          </p:cNvPr>
          <p:cNvSpPr txBox="1"/>
          <p:nvPr/>
        </p:nvSpPr>
        <p:spPr>
          <a:xfrm>
            <a:off x="3059131" y="3469234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Low resolution</a:t>
            </a:r>
            <a:endParaRPr lang="zh-CN" altLang="en-US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4ACA476-3CBB-481D-B7AF-F9CDFCCAE32B}"/>
              </a:ext>
            </a:extLst>
          </p:cNvPr>
          <p:cNvSpPr/>
          <p:nvPr/>
        </p:nvSpPr>
        <p:spPr>
          <a:xfrm>
            <a:off x="5937952" y="1554028"/>
            <a:ext cx="2263630" cy="18204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7FF55C3-93A6-4BA3-BD25-CE0A93C81647}"/>
              </a:ext>
            </a:extLst>
          </p:cNvPr>
          <p:cNvSpPr/>
          <p:nvPr/>
        </p:nvSpPr>
        <p:spPr>
          <a:xfrm>
            <a:off x="6349102" y="2024700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C021A7A-D34D-41A7-8371-9E145B086CD6}"/>
              </a:ext>
            </a:extLst>
          </p:cNvPr>
          <p:cNvSpPr/>
          <p:nvPr/>
        </p:nvSpPr>
        <p:spPr>
          <a:xfrm>
            <a:off x="6414815" y="207685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6D5D0AB-989C-4D0D-97A0-5F486D12CA19}"/>
              </a:ext>
            </a:extLst>
          </p:cNvPr>
          <p:cNvSpPr txBox="1"/>
          <p:nvPr/>
        </p:nvSpPr>
        <p:spPr>
          <a:xfrm>
            <a:off x="6223178" y="3469234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resolution</a:t>
            </a:r>
            <a:endParaRPr lang="zh-CN" altLang="en-US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BB26A4A-948F-446E-A858-19C805B4C56D}"/>
              </a:ext>
            </a:extLst>
          </p:cNvPr>
          <p:cNvSpPr/>
          <p:nvPr/>
        </p:nvSpPr>
        <p:spPr>
          <a:xfrm>
            <a:off x="6346914" y="2027478"/>
            <a:ext cx="172437" cy="1742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BA480581-0B9F-4861-BF38-C574AFA7BE48}"/>
              </a:ext>
            </a:extLst>
          </p:cNvPr>
          <p:cNvCxnSpPr/>
          <p:nvPr/>
        </p:nvCxnSpPr>
        <p:spPr>
          <a:xfrm>
            <a:off x="6703202" y="2353180"/>
            <a:ext cx="366565" cy="167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79E808FE-289A-4202-B645-B276D4268AF2}"/>
              </a:ext>
            </a:extLst>
          </p:cNvPr>
          <p:cNvSpPr txBox="1"/>
          <p:nvPr/>
        </p:nvSpPr>
        <p:spPr>
          <a:xfrm>
            <a:off x="7220071" y="2336294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what</a:t>
            </a:r>
            <a:endParaRPr lang="zh-CN" altLang="en-U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6A0A6C88-5CB6-4307-98CC-C2E0F1749948}"/>
              </a:ext>
            </a:extLst>
          </p:cNvPr>
          <p:cNvSpPr txBox="1"/>
          <p:nvPr/>
        </p:nvSpPr>
        <p:spPr>
          <a:xfrm>
            <a:off x="683581" y="4012707"/>
            <a:ext cx="883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This paper wants to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use</a:t>
            </a:r>
            <a:r>
              <a:rPr lang="en-US" altLang="zh-CN" dirty="0">
                <a:solidFill>
                  <a:srgbClr val="FF0000"/>
                </a:solidFill>
              </a:rPr>
              <a:t> color, depth, motion vectors </a:t>
            </a:r>
            <a:r>
              <a:rPr lang="en-US" altLang="zh-CN" dirty="0"/>
              <a:t>in different frames to address problems</a:t>
            </a:r>
            <a:endParaRPr lang="zh-CN" altLang="en-US" dirty="0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E7C2AFC2-AB85-4C1F-8D6B-1EE3EB164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10" y="4624308"/>
            <a:ext cx="4369663" cy="1501143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5265FE92-8945-4251-A925-93293CED1E47}"/>
              </a:ext>
            </a:extLst>
          </p:cNvPr>
          <p:cNvSpPr txBox="1"/>
          <p:nvPr/>
        </p:nvSpPr>
        <p:spPr>
          <a:xfrm>
            <a:off x="5100221" y="4496845"/>
            <a:ext cx="784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pros: provides candidate matching between pixels for low cost</a:t>
            </a:r>
            <a:endParaRPr lang="zh-CN" altLang="en-US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764FC7A-B62A-4EC2-80E6-3B70346772A3}"/>
              </a:ext>
            </a:extLst>
          </p:cNvPr>
          <p:cNvSpPr/>
          <p:nvPr/>
        </p:nvSpPr>
        <p:spPr>
          <a:xfrm>
            <a:off x="5114433" y="4950869"/>
            <a:ext cx="6955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Pixels at a previous frame cannot be directly project to current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Dynamic occlusions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Partial optical flow, not consider changes in lighting, reflectance</a:t>
            </a:r>
            <a:endParaRPr lang="zh-CN" alt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09C6919-7120-4866-B5AC-5A1A675F513E}"/>
              </a:ext>
            </a:extLst>
          </p:cNvPr>
          <p:cNvSpPr/>
          <p:nvPr/>
        </p:nvSpPr>
        <p:spPr>
          <a:xfrm>
            <a:off x="6192173" y="1857083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4C5DCC5-C851-4F4B-AA6A-B2A90C56E223}"/>
              </a:ext>
            </a:extLst>
          </p:cNvPr>
          <p:cNvSpPr/>
          <p:nvPr/>
        </p:nvSpPr>
        <p:spPr>
          <a:xfrm>
            <a:off x="6249008" y="191811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AD06A9D-0B16-4EC0-8A67-871D670BEDBA}"/>
              </a:ext>
            </a:extLst>
          </p:cNvPr>
          <p:cNvSpPr/>
          <p:nvPr/>
        </p:nvSpPr>
        <p:spPr>
          <a:xfrm>
            <a:off x="6349102" y="1857083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2AD39E17-4F26-4BBB-8D59-CFDF9CB56B50}"/>
              </a:ext>
            </a:extLst>
          </p:cNvPr>
          <p:cNvSpPr/>
          <p:nvPr/>
        </p:nvSpPr>
        <p:spPr>
          <a:xfrm>
            <a:off x="6397059" y="191811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B75B9A7-98D6-41E3-9420-D245B7277086}"/>
              </a:ext>
            </a:extLst>
          </p:cNvPr>
          <p:cNvSpPr/>
          <p:nvPr/>
        </p:nvSpPr>
        <p:spPr>
          <a:xfrm>
            <a:off x="6190942" y="2025665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7D9972D-B96E-4E1A-A019-02B432DE12D5}"/>
              </a:ext>
            </a:extLst>
          </p:cNvPr>
          <p:cNvSpPr/>
          <p:nvPr/>
        </p:nvSpPr>
        <p:spPr>
          <a:xfrm>
            <a:off x="6256655" y="207781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137583E-4E6D-4B77-A2FE-A990CB51E26F}"/>
              </a:ext>
            </a:extLst>
          </p:cNvPr>
          <p:cNvSpPr/>
          <p:nvPr/>
        </p:nvSpPr>
        <p:spPr>
          <a:xfrm>
            <a:off x="6508284" y="2024777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33560881-648E-4725-A856-B205A5FC5235}"/>
              </a:ext>
            </a:extLst>
          </p:cNvPr>
          <p:cNvSpPr/>
          <p:nvPr/>
        </p:nvSpPr>
        <p:spPr>
          <a:xfrm>
            <a:off x="6573997" y="207692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5180258-9154-4DC2-8D18-52D62DA2FE61}"/>
              </a:ext>
            </a:extLst>
          </p:cNvPr>
          <p:cNvSpPr/>
          <p:nvPr/>
        </p:nvSpPr>
        <p:spPr>
          <a:xfrm>
            <a:off x="6508284" y="1857160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577E37B-949F-4CA8-AF3E-A1DE789663D3}"/>
              </a:ext>
            </a:extLst>
          </p:cNvPr>
          <p:cNvSpPr/>
          <p:nvPr/>
        </p:nvSpPr>
        <p:spPr>
          <a:xfrm>
            <a:off x="6556241" y="191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D5CBE3-900D-4995-A09B-FCE438CF640B}"/>
              </a:ext>
            </a:extLst>
          </p:cNvPr>
          <p:cNvSpPr/>
          <p:nvPr/>
        </p:nvSpPr>
        <p:spPr>
          <a:xfrm>
            <a:off x="6349102" y="2195963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0D40CE3-6192-4E43-A779-A4C3C009FC88}"/>
              </a:ext>
            </a:extLst>
          </p:cNvPr>
          <p:cNvSpPr/>
          <p:nvPr/>
        </p:nvSpPr>
        <p:spPr>
          <a:xfrm>
            <a:off x="6405937" y="225699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37BB82E-EF14-4EAE-AE31-FEB24774D5E4}"/>
              </a:ext>
            </a:extLst>
          </p:cNvPr>
          <p:cNvSpPr/>
          <p:nvPr/>
        </p:nvSpPr>
        <p:spPr>
          <a:xfrm>
            <a:off x="6190942" y="2196928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33F979FD-679C-4102-BD1F-35D46EE1B74A}"/>
              </a:ext>
            </a:extLst>
          </p:cNvPr>
          <p:cNvSpPr/>
          <p:nvPr/>
        </p:nvSpPr>
        <p:spPr>
          <a:xfrm>
            <a:off x="6247777" y="225795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BE50481-F9FD-4B81-8CF0-F6AB765940D9}"/>
              </a:ext>
            </a:extLst>
          </p:cNvPr>
          <p:cNvSpPr/>
          <p:nvPr/>
        </p:nvSpPr>
        <p:spPr>
          <a:xfrm>
            <a:off x="6508284" y="2196040"/>
            <a:ext cx="159391" cy="167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CEB53A76-9983-4EAA-B68C-C5637BCEB852}"/>
              </a:ext>
            </a:extLst>
          </p:cNvPr>
          <p:cNvSpPr/>
          <p:nvPr/>
        </p:nvSpPr>
        <p:spPr>
          <a:xfrm>
            <a:off x="6565119" y="225707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6" name="Audio 215">
            <a:hlinkClick r:id="" action="ppaction://media"/>
            <a:extLst>
              <a:ext uri="{FF2B5EF4-FFF2-40B4-BE49-F238E27FC236}">
                <a16:creationId xmlns:a16="http://schemas.microsoft.com/office/drawing/2014/main" id="{944FD3FF-0CE8-400B-95A8-AEE800C18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99"/>
    </mc:Choice>
    <mc:Fallback>
      <p:transition spd="slow" advTm="7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29418-DA03-4E83-BAA0-E798201D4523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Network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1E38F-C2BA-4397-B06F-CEE3B842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930" y="1306531"/>
            <a:ext cx="8669584" cy="395919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BFEF48-ABC7-424A-9081-C4C440105FAE}"/>
              </a:ext>
            </a:extLst>
          </p:cNvPr>
          <p:cNvSpPr/>
          <p:nvPr/>
        </p:nvSpPr>
        <p:spPr>
          <a:xfrm>
            <a:off x="3749879" y="2698383"/>
            <a:ext cx="2617365" cy="25533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ADC94-1178-456D-8BEA-418FD3E1C5AE}"/>
              </a:ext>
            </a:extLst>
          </p:cNvPr>
          <p:cNvSpPr txBox="1"/>
          <p:nvPr/>
        </p:nvSpPr>
        <p:spPr>
          <a:xfrm>
            <a:off x="3875713" y="5399638"/>
            <a:ext cx="237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Temporal Reprojection </a:t>
            </a:r>
            <a:endParaRPr lang="zh-CN" alt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64FC0C-B9C6-4575-8E27-79EE50CA2375}"/>
              </a:ext>
            </a:extLst>
          </p:cNvPr>
          <p:cNvSpPr/>
          <p:nvPr/>
        </p:nvSpPr>
        <p:spPr>
          <a:xfrm>
            <a:off x="6367244" y="2278933"/>
            <a:ext cx="637563" cy="29727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01179-488E-4E4A-93FF-582AB16CC5FC}"/>
              </a:ext>
            </a:extLst>
          </p:cNvPr>
          <p:cNvSpPr txBox="1"/>
          <p:nvPr/>
        </p:nvSpPr>
        <p:spPr>
          <a:xfrm>
            <a:off x="7180976" y="4778852"/>
            <a:ext cx="295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Dynamic occlusions and shading changes</a:t>
            </a:r>
            <a:endParaRPr lang="zh-CN" alt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2298384-528F-48CF-9B0C-39ED66550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79"/>
    </mc:Choice>
    <mc:Fallback>
      <p:transition spd="slow" advTm="7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A5FA4D-CA9B-45F1-B111-DB86575D4AB2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Feature extraction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6F46D-BDE3-44CA-9F9A-CE6AAA6F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268"/>
          <a:stretch/>
        </p:blipFill>
        <p:spPr>
          <a:xfrm>
            <a:off x="1082684" y="2283110"/>
            <a:ext cx="3631358" cy="1990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F789C-15C6-4908-823F-1FCB7C30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68736"/>
            <a:ext cx="3733800" cy="34194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1D2C8D-2BF0-4319-9946-933D68E971A2}"/>
              </a:ext>
            </a:extLst>
          </p:cNvPr>
          <p:cNvCxnSpPr>
            <a:cxnSpLocks/>
          </p:cNvCxnSpPr>
          <p:nvPr/>
        </p:nvCxnSpPr>
        <p:spPr>
          <a:xfrm>
            <a:off x="5621763" y="3278474"/>
            <a:ext cx="5648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A7E982-FC9F-4462-89B5-83F1AFE8869E}"/>
              </a:ext>
            </a:extLst>
          </p:cNvPr>
          <p:cNvSpPr txBox="1"/>
          <p:nvPr/>
        </p:nvSpPr>
        <p:spPr>
          <a:xfrm>
            <a:off x="2172749" y="1619075"/>
            <a:ext cx="28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input</a:t>
            </a:r>
            <a:endParaRPr lang="zh-CN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6A3E9-9217-4AEB-AABC-3074341D7FAB}"/>
              </a:ext>
            </a:extLst>
          </p:cNvPr>
          <p:cNvSpPr txBox="1"/>
          <p:nvPr/>
        </p:nvSpPr>
        <p:spPr>
          <a:xfrm>
            <a:off x="9865847" y="2226007"/>
            <a:ext cx="21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 feature channel + color + depth</a:t>
            </a:r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C6E9D-3F70-4262-82EE-7919334F9147}"/>
              </a:ext>
            </a:extLst>
          </p:cNvPr>
          <p:cNvSpPr txBox="1"/>
          <p:nvPr/>
        </p:nvSpPr>
        <p:spPr>
          <a:xfrm>
            <a:off x="10254841" y="1619075"/>
            <a:ext cx="132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Output</a:t>
            </a:r>
            <a:endParaRPr lang="zh-CN" alt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821E0A1-EDD3-46E0-842B-47D4D5734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3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1"/>
    </mc:Choice>
    <mc:Fallback>
      <p:transition spd="slow" advTm="1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45733-D9FE-4B3A-925F-5C9AEAAE84FD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Temporal reprojection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0C9E4-EAA0-4640-B909-8BBF504E7DCF}"/>
              </a:ext>
            </a:extLst>
          </p:cNvPr>
          <p:cNvSpPr txBox="1"/>
          <p:nvPr/>
        </p:nvSpPr>
        <p:spPr>
          <a:xfrm>
            <a:off x="360726" y="788565"/>
            <a:ext cx="926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Project pixel samples and learned features of previous frame to current frame</a:t>
            </a:r>
            <a:endParaRPr lang="zh-CN" altLang="en-US" dirty="0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4D4F499C-9641-434F-9820-759ED991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322" y="2046174"/>
            <a:ext cx="3372373" cy="3395567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12837F4C-290E-4A18-AF1C-8BA79FD4D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34"/>
          <a:stretch/>
        </p:blipFill>
        <p:spPr>
          <a:xfrm>
            <a:off x="360726" y="1460031"/>
            <a:ext cx="4905375" cy="529600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586763E5-25D3-43D8-B81E-2E62BF8DC82C}"/>
              </a:ext>
            </a:extLst>
          </p:cNvPr>
          <p:cNvSpPr txBox="1"/>
          <p:nvPr/>
        </p:nvSpPr>
        <p:spPr>
          <a:xfrm>
            <a:off x="1879135" y="1852300"/>
            <a:ext cx="168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12 channels</a:t>
            </a:r>
            <a:endParaRPr lang="zh-CN" altLang="en-US" sz="1400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9E675AC-AF61-4BE4-8C04-28DB3FF1DBFE}"/>
              </a:ext>
            </a:extLst>
          </p:cNvPr>
          <p:cNvSpPr txBox="1"/>
          <p:nvPr/>
        </p:nvSpPr>
        <p:spPr>
          <a:xfrm>
            <a:off x="478173" y="2432698"/>
            <a:ext cx="145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One channel feature map</a:t>
            </a:r>
            <a:endParaRPr lang="zh-CN" altLang="en-US" dirty="0"/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7AD1AE8D-DBEB-44BB-ABFB-467C9CF6FAB0}"/>
              </a:ext>
            </a:extLst>
          </p:cNvPr>
          <p:cNvCxnSpPr>
            <a:cxnSpLocks/>
          </p:cNvCxnSpPr>
          <p:nvPr/>
        </p:nvCxnSpPr>
        <p:spPr>
          <a:xfrm>
            <a:off x="2277610" y="3902228"/>
            <a:ext cx="880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279F270A-07D5-444F-ABA3-29EC35F832A6}"/>
              </a:ext>
            </a:extLst>
          </p:cNvPr>
          <p:cNvSpPr txBox="1"/>
          <p:nvPr/>
        </p:nvSpPr>
        <p:spPr>
          <a:xfrm>
            <a:off x="2067886" y="3452070"/>
            <a:ext cx="1560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Zero </a:t>
            </a:r>
            <a:r>
              <a:rPr lang="en-US" altLang="zh-CN" sz="1400" dirty="0" err="1"/>
              <a:t>upsampling</a:t>
            </a:r>
            <a:endParaRPr lang="zh-CN" altLang="en-US" sz="1400" dirty="0"/>
          </a:p>
        </p:txBody>
      </p:sp>
      <p:pic>
        <p:nvPicPr>
          <p:cNvPr id="194" name="Picture 193">
            <a:extLst>
              <a:ext uri="{FF2B5EF4-FFF2-40B4-BE49-F238E27FC236}">
                <a16:creationId xmlns:a16="http://schemas.microsoft.com/office/drawing/2014/main" id="{64B001F3-6A31-4CFF-855F-EFE08B3E2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0" y="3079029"/>
            <a:ext cx="1578416" cy="1591680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B524B6ED-0F9A-4EDE-BD7E-A93004D9A7BA}"/>
              </a:ext>
            </a:extLst>
          </p:cNvPr>
          <p:cNvSpPr txBox="1"/>
          <p:nvPr/>
        </p:nvSpPr>
        <p:spPr>
          <a:xfrm>
            <a:off x="222310" y="5852878"/>
            <a:ext cx="1686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Low resolution Motion vectors map</a:t>
            </a:r>
            <a:endParaRPr lang="zh-CN" altLang="en-US" dirty="0"/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1F4F831B-F257-4758-9DA7-F5C1757DEC3F}"/>
              </a:ext>
            </a:extLst>
          </p:cNvPr>
          <p:cNvCxnSpPr>
            <a:cxnSpLocks/>
          </p:cNvCxnSpPr>
          <p:nvPr/>
        </p:nvCxnSpPr>
        <p:spPr>
          <a:xfrm>
            <a:off x="2277610" y="6221597"/>
            <a:ext cx="880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EB93C13E-75A9-4E5F-B1F9-3D290F91030D}"/>
              </a:ext>
            </a:extLst>
          </p:cNvPr>
          <p:cNvSpPr txBox="1"/>
          <p:nvPr/>
        </p:nvSpPr>
        <p:spPr>
          <a:xfrm>
            <a:off x="1879135" y="5844672"/>
            <a:ext cx="217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bilinear </a:t>
            </a:r>
            <a:r>
              <a:rPr lang="en-US" altLang="zh-CN" sz="1400" dirty="0" err="1"/>
              <a:t>upsampling</a:t>
            </a:r>
            <a:endParaRPr lang="zh-CN" altLang="en-US" sz="1400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2352673-5964-4D61-9C17-66320CF2C70D}"/>
              </a:ext>
            </a:extLst>
          </p:cNvPr>
          <p:cNvSpPr txBox="1"/>
          <p:nvPr/>
        </p:nvSpPr>
        <p:spPr>
          <a:xfrm>
            <a:off x="3527567" y="5828173"/>
            <a:ext cx="1686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resolution Motion vectors map</a:t>
            </a:r>
            <a:endParaRPr lang="zh-CN" altLang="en-US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92031A7-9062-48B8-BE38-D194CE2F44F9}"/>
              </a:ext>
            </a:extLst>
          </p:cNvPr>
          <p:cNvSpPr txBox="1"/>
          <p:nvPr/>
        </p:nvSpPr>
        <p:spPr>
          <a:xfrm>
            <a:off x="620785" y="4857226"/>
            <a:ext cx="125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Frame i-1</a:t>
            </a:r>
            <a:endParaRPr lang="zh-CN" altLang="en-US" dirty="0"/>
          </a:p>
        </p:txBody>
      </p:sp>
      <p:sp>
        <p:nvSpPr>
          <p:cNvPr id="200" name="Right Brace 199">
            <a:extLst>
              <a:ext uri="{FF2B5EF4-FFF2-40B4-BE49-F238E27FC236}">
                <a16:creationId xmlns:a16="http://schemas.microsoft.com/office/drawing/2014/main" id="{1B5897F9-9378-428F-9D57-9216AB7B633C}"/>
              </a:ext>
            </a:extLst>
          </p:cNvPr>
          <p:cNvSpPr/>
          <p:nvPr/>
        </p:nvSpPr>
        <p:spPr>
          <a:xfrm>
            <a:off x="7088697" y="3470195"/>
            <a:ext cx="385894" cy="2792597"/>
          </a:xfrm>
          <a:prstGeom prst="rightBrace">
            <a:avLst>
              <a:gd name="adj1" fmla="val 344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47B0AE65-85E2-4DB9-8D6D-F4A98484B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637" y="3344663"/>
            <a:ext cx="3413793" cy="3406840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11011FC8-E919-496C-84F8-8319CE30E15C}"/>
              </a:ext>
            </a:extLst>
          </p:cNvPr>
          <p:cNvSpPr txBox="1"/>
          <p:nvPr/>
        </p:nvSpPr>
        <p:spPr>
          <a:xfrm>
            <a:off x="8435131" y="2894363"/>
            <a:ext cx="236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Project to frame </a:t>
            </a:r>
            <a:r>
              <a:rPr lang="en-US" altLang="zh-CN" dirty="0" err="1"/>
              <a:t>i</a:t>
            </a:r>
            <a:endParaRPr lang="zh-CN" altLang="en-US" dirty="0"/>
          </a:p>
        </p:txBody>
      </p:sp>
      <p:pic>
        <p:nvPicPr>
          <p:cNvPr id="210" name="Audio 209">
            <a:hlinkClick r:id="" action="ppaction://media"/>
            <a:extLst>
              <a:ext uri="{FF2B5EF4-FFF2-40B4-BE49-F238E27FC236}">
                <a16:creationId xmlns:a16="http://schemas.microsoft.com/office/drawing/2014/main" id="{FEC6538D-580D-4D8A-BBCC-73C71ED24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3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55"/>
    </mc:Choice>
    <mc:Fallback>
      <p:transition spd="slow" advTm="7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97344-F96C-4836-87AD-BA839702F8C1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Temporal reprojection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A9746-8846-4413-BDD2-85F34FE29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169" y="2805597"/>
            <a:ext cx="4231831" cy="2307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FB7B1-5972-406C-B7B7-582628B83419}"/>
              </a:ext>
            </a:extLst>
          </p:cNvPr>
          <p:cNvSpPr txBox="1"/>
          <p:nvPr/>
        </p:nvSpPr>
        <p:spPr>
          <a:xfrm>
            <a:off x="654034" y="963554"/>
            <a:ext cx="817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Up to 4 previous frames are projected to current frame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66078-9450-476D-A2B2-BE1C3D76AEEB}"/>
              </a:ext>
            </a:extLst>
          </p:cNvPr>
          <p:cNvSpPr txBox="1"/>
          <p:nvPr/>
        </p:nvSpPr>
        <p:spPr>
          <a:xfrm>
            <a:off x="864066" y="1644242"/>
            <a:ext cx="57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Motion vector is defined for an adjacent pair of frames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4B3514-01A0-4112-B661-6F1BE9F16D15}"/>
              </a:ext>
            </a:extLst>
          </p:cNvPr>
          <p:cNvGrpSpPr/>
          <p:nvPr/>
        </p:nvGrpSpPr>
        <p:grpSpPr>
          <a:xfrm>
            <a:off x="6402978" y="2558207"/>
            <a:ext cx="604066" cy="2303215"/>
            <a:chOff x="5491934" y="2289759"/>
            <a:chExt cx="604066" cy="230321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903264-AE61-4027-941D-6818F6FF2BCE}"/>
                </a:ext>
              </a:extLst>
            </p:cNvPr>
            <p:cNvSpPr/>
            <p:nvPr/>
          </p:nvSpPr>
          <p:spPr>
            <a:xfrm>
              <a:off x="5575766" y="3441367"/>
              <a:ext cx="461453" cy="470701"/>
            </a:xfrm>
            <a:custGeom>
              <a:avLst/>
              <a:gdLst>
                <a:gd name="connsiteX0" fmla="*/ 0 w 461453"/>
                <a:gd name="connsiteY0" fmla="*/ 679508 h 679508"/>
                <a:gd name="connsiteX1" fmla="*/ 461395 w 461453"/>
                <a:gd name="connsiteY1" fmla="*/ 302003 h 679508"/>
                <a:gd name="connsiteX2" fmla="*/ 25167 w 461453"/>
                <a:gd name="connsiteY2" fmla="*/ 0 h 67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453" h="679508">
                  <a:moveTo>
                    <a:pt x="0" y="679508"/>
                  </a:moveTo>
                  <a:cubicBezTo>
                    <a:pt x="228600" y="547381"/>
                    <a:pt x="457201" y="415254"/>
                    <a:pt x="461395" y="302003"/>
                  </a:cubicBezTo>
                  <a:cubicBezTo>
                    <a:pt x="465589" y="188752"/>
                    <a:pt x="245378" y="94376"/>
                    <a:pt x="2516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E98A05B-E7D2-46D4-9B2C-57316FBC54E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 flipV="1">
              <a:off x="5517043" y="3441366"/>
              <a:ext cx="8389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FE6A4C-6D20-4886-A183-CB2C4D891461}"/>
                </a:ext>
              </a:extLst>
            </p:cNvPr>
            <p:cNvSpPr/>
            <p:nvPr/>
          </p:nvSpPr>
          <p:spPr>
            <a:xfrm>
              <a:off x="5634547" y="4122273"/>
              <a:ext cx="461453" cy="470701"/>
            </a:xfrm>
            <a:custGeom>
              <a:avLst/>
              <a:gdLst>
                <a:gd name="connsiteX0" fmla="*/ 0 w 461453"/>
                <a:gd name="connsiteY0" fmla="*/ 679508 h 679508"/>
                <a:gd name="connsiteX1" fmla="*/ 461395 w 461453"/>
                <a:gd name="connsiteY1" fmla="*/ 302003 h 679508"/>
                <a:gd name="connsiteX2" fmla="*/ 25167 w 461453"/>
                <a:gd name="connsiteY2" fmla="*/ 0 h 67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453" h="679508">
                  <a:moveTo>
                    <a:pt x="0" y="679508"/>
                  </a:moveTo>
                  <a:cubicBezTo>
                    <a:pt x="228600" y="547381"/>
                    <a:pt x="457201" y="415254"/>
                    <a:pt x="461395" y="302003"/>
                  </a:cubicBezTo>
                  <a:cubicBezTo>
                    <a:pt x="465589" y="188752"/>
                    <a:pt x="245378" y="94376"/>
                    <a:pt x="2516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2E4B91-8545-45E8-B579-78E9FB8F748B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 flipV="1">
              <a:off x="5575824" y="4122272"/>
              <a:ext cx="8389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032C6-7DB4-4274-A89C-911DF61BA42D}"/>
                </a:ext>
              </a:extLst>
            </p:cNvPr>
            <p:cNvSpPr/>
            <p:nvPr/>
          </p:nvSpPr>
          <p:spPr>
            <a:xfrm>
              <a:off x="5575766" y="2840417"/>
              <a:ext cx="461453" cy="470701"/>
            </a:xfrm>
            <a:custGeom>
              <a:avLst/>
              <a:gdLst>
                <a:gd name="connsiteX0" fmla="*/ 0 w 461453"/>
                <a:gd name="connsiteY0" fmla="*/ 679508 h 679508"/>
                <a:gd name="connsiteX1" fmla="*/ 461395 w 461453"/>
                <a:gd name="connsiteY1" fmla="*/ 302003 h 679508"/>
                <a:gd name="connsiteX2" fmla="*/ 25167 w 461453"/>
                <a:gd name="connsiteY2" fmla="*/ 0 h 67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453" h="679508">
                  <a:moveTo>
                    <a:pt x="0" y="679508"/>
                  </a:moveTo>
                  <a:cubicBezTo>
                    <a:pt x="228600" y="547381"/>
                    <a:pt x="457201" y="415254"/>
                    <a:pt x="461395" y="302003"/>
                  </a:cubicBezTo>
                  <a:cubicBezTo>
                    <a:pt x="465589" y="188752"/>
                    <a:pt x="245378" y="94376"/>
                    <a:pt x="2516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121B79-6EFB-4D5D-9251-4C8F6ED32385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 flipV="1">
              <a:off x="5517043" y="2840416"/>
              <a:ext cx="8389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968C5D-9D98-4C4B-AB68-36894417661A}"/>
                </a:ext>
              </a:extLst>
            </p:cNvPr>
            <p:cNvSpPr/>
            <p:nvPr/>
          </p:nvSpPr>
          <p:spPr>
            <a:xfrm>
              <a:off x="5550657" y="2289760"/>
              <a:ext cx="461453" cy="470701"/>
            </a:xfrm>
            <a:custGeom>
              <a:avLst/>
              <a:gdLst>
                <a:gd name="connsiteX0" fmla="*/ 0 w 461453"/>
                <a:gd name="connsiteY0" fmla="*/ 679508 h 679508"/>
                <a:gd name="connsiteX1" fmla="*/ 461395 w 461453"/>
                <a:gd name="connsiteY1" fmla="*/ 302003 h 679508"/>
                <a:gd name="connsiteX2" fmla="*/ 25167 w 461453"/>
                <a:gd name="connsiteY2" fmla="*/ 0 h 67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453" h="679508">
                  <a:moveTo>
                    <a:pt x="0" y="679508"/>
                  </a:moveTo>
                  <a:cubicBezTo>
                    <a:pt x="228600" y="547381"/>
                    <a:pt x="457201" y="415254"/>
                    <a:pt x="461395" y="302003"/>
                  </a:cubicBezTo>
                  <a:cubicBezTo>
                    <a:pt x="465589" y="188752"/>
                    <a:pt x="245378" y="94376"/>
                    <a:pt x="2516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72A50D3-CE66-4BDB-9165-A1F6D1CCF72D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 flipV="1">
              <a:off x="5491934" y="2289759"/>
              <a:ext cx="8389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EB119A-680B-405C-BE93-7E32CE7417DB}"/>
              </a:ext>
            </a:extLst>
          </p:cNvPr>
          <p:cNvGrpSpPr/>
          <p:nvPr/>
        </p:nvGrpSpPr>
        <p:grpSpPr>
          <a:xfrm>
            <a:off x="7186009" y="4474933"/>
            <a:ext cx="2525086" cy="646331"/>
            <a:chOff x="6274965" y="4206485"/>
            <a:chExt cx="2525086" cy="64633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1C639AE-4FDE-4A8B-9FA2-9455A990F92B}"/>
                </a:ext>
              </a:extLst>
            </p:cNvPr>
            <p:cNvCxnSpPr/>
            <p:nvPr/>
          </p:nvCxnSpPr>
          <p:spPr>
            <a:xfrm>
              <a:off x="6274965" y="4517473"/>
              <a:ext cx="5033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80CD4E-81FA-4DB1-8DFE-14F14280360F}"/>
                </a:ext>
              </a:extLst>
            </p:cNvPr>
            <p:cNvSpPr txBox="1"/>
            <p:nvPr/>
          </p:nvSpPr>
          <p:spPr>
            <a:xfrm>
              <a:off x="7080307" y="4206485"/>
              <a:ext cx="1719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Reprojection to current frame</a:t>
              </a:r>
              <a:endParaRPr lang="zh-CN" altLang="en-US" dirty="0"/>
            </a:p>
          </p:txBody>
        </p: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FCA62589-8347-467B-B21C-AF4048F6D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99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0"/>
    </mc:Choice>
    <mc:Fallback>
      <p:transition spd="slow" advTm="2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B80C9-2A78-4CEC-8653-EB559628A231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Feature reweighting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C0A93-5E7D-4CDE-BE75-8FD1C4EB2970}"/>
              </a:ext>
            </a:extLst>
          </p:cNvPr>
          <p:cNvSpPr txBox="1"/>
          <p:nvPr/>
        </p:nvSpPr>
        <p:spPr>
          <a:xfrm>
            <a:off x="645952" y="947956"/>
            <a:ext cx="912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Motion vectors do not reflect dynamic occlusions and shading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Feature reweighting module to mask out mismatched samples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06785-031F-4AE2-91D4-9452F3FF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056" y="2193969"/>
            <a:ext cx="5074642" cy="3488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F306F2-E09E-4FE7-B75E-CFC9D6110D01}"/>
              </a:ext>
            </a:extLst>
          </p:cNvPr>
          <p:cNvSpPr/>
          <p:nvPr/>
        </p:nvSpPr>
        <p:spPr>
          <a:xfrm>
            <a:off x="4882393" y="2583809"/>
            <a:ext cx="956345" cy="1893814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F3938-A348-48AA-B87F-F2F66CD3F0EC}"/>
              </a:ext>
            </a:extLst>
          </p:cNvPr>
          <p:cNvSpPr/>
          <p:nvPr/>
        </p:nvSpPr>
        <p:spPr>
          <a:xfrm>
            <a:off x="3164047" y="2394521"/>
            <a:ext cx="3714925" cy="268448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534AD6-6CBA-44FC-ADC3-375E0ACCD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85"/>
          <a:stretch/>
        </p:blipFill>
        <p:spPr>
          <a:xfrm>
            <a:off x="6648234" y="2195571"/>
            <a:ext cx="3652143" cy="3487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D68DE-C76D-4403-9BF9-C935B2998903}"/>
              </a:ext>
            </a:extLst>
          </p:cNvPr>
          <p:cNvSpPr txBox="1"/>
          <p:nvPr/>
        </p:nvSpPr>
        <p:spPr>
          <a:xfrm>
            <a:off x="5100505" y="3247130"/>
            <a:ext cx="245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Pixel-wise weighting map for previous frames</a:t>
            </a:r>
            <a:endParaRPr lang="zh-CN" altLang="en-US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054C25C-20A7-4A68-94F9-FA385B0F9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8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9"/>
    </mc:Choice>
    <mc:Fallback>
      <p:transition spd="slow" advTm="4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812</Words>
  <Application>Microsoft Office PowerPoint</Application>
  <PresentationFormat>Widescreen</PresentationFormat>
  <Paragraphs>90</Paragraphs>
  <Slides>14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굴림</vt:lpstr>
      <vt:lpstr>맑은 고딕</vt:lpstr>
      <vt:lpstr>等线</vt:lpstr>
      <vt:lpstr>Arial</vt:lpstr>
      <vt:lpstr>Calibri</vt:lpstr>
      <vt:lpstr>Calibri Light</vt:lpstr>
      <vt:lpstr>Cambria Math</vt:lpstr>
      <vt:lpstr>Source Sans Pro</vt:lpstr>
      <vt:lpstr>Tahoma</vt:lpstr>
      <vt:lpstr>Office Theme</vt:lpstr>
      <vt:lpstr>Neural Supersampling for real-time rendering SIGGRAPH 2020 CS482 – Interactive Computer Graphics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Blockwise Multi-Order Feature Regression for Real-Time Path-Tracing Reconstruction</dc:title>
  <dc:creator>Windows 사용자</dc:creator>
  <cp:lastModifiedBy>MSI-Gaming</cp:lastModifiedBy>
  <cp:revision>93</cp:revision>
  <dcterms:created xsi:type="dcterms:W3CDTF">2021-11-16T02:17:07Z</dcterms:created>
  <dcterms:modified xsi:type="dcterms:W3CDTF">2021-11-21T06:14:11Z</dcterms:modified>
</cp:coreProperties>
</file>